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44"/>
  </p:notesMasterIdLst>
  <p:sldIdLst>
    <p:sldId id="540" r:id="rId3"/>
    <p:sldId id="291" r:id="rId4"/>
    <p:sldId id="551" r:id="rId5"/>
    <p:sldId id="553" r:id="rId6"/>
    <p:sldId id="555" r:id="rId7"/>
    <p:sldId id="557" r:id="rId8"/>
    <p:sldId id="558" r:id="rId9"/>
    <p:sldId id="541" r:id="rId10"/>
    <p:sldId id="498" r:id="rId11"/>
    <p:sldId id="372" r:id="rId12"/>
    <p:sldId id="256" r:id="rId13"/>
    <p:sldId id="619" r:id="rId14"/>
    <p:sldId id="651" r:id="rId15"/>
    <p:sldId id="473" r:id="rId16"/>
    <p:sldId id="388" r:id="rId17"/>
    <p:sldId id="352" r:id="rId18"/>
    <p:sldId id="470" r:id="rId19"/>
    <p:sldId id="350" r:id="rId20"/>
    <p:sldId id="471" r:id="rId21"/>
    <p:sldId id="608" r:id="rId22"/>
    <p:sldId id="609" r:id="rId23"/>
    <p:sldId id="332" r:id="rId24"/>
    <p:sldId id="441" r:id="rId25"/>
    <p:sldId id="280" r:id="rId26"/>
    <p:sldId id="339" r:id="rId27"/>
    <p:sldId id="354" r:id="rId28"/>
    <p:sldId id="650" r:id="rId29"/>
    <p:sldId id="270" r:id="rId30"/>
    <p:sldId id="355" r:id="rId31"/>
    <p:sldId id="538" r:id="rId32"/>
    <p:sldId id="620" r:id="rId33"/>
    <p:sldId id="621" r:id="rId34"/>
    <p:sldId id="622" r:id="rId35"/>
    <p:sldId id="623" r:id="rId36"/>
    <p:sldId id="624" r:id="rId37"/>
    <p:sldId id="625" r:id="rId38"/>
    <p:sldId id="647" r:id="rId39"/>
    <p:sldId id="648" r:id="rId40"/>
    <p:sldId id="628" r:id="rId41"/>
    <p:sldId id="629" r:id="rId42"/>
    <p:sldId id="320" r:id="rId43"/>
  </p:sldIdLst>
  <p:sldSz cx="12190413"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080" userDrawn="1">
          <p15:clr>
            <a:srgbClr val="A4A3A4"/>
          </p15:clr>
        </p15:guide>
        <p15:guide id="2" pos="39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 VIET ANH" initials="DVA" lastIdx="2" clrIdx="0"/>
  <p:cmAuthor id="1" name="Kim Anh" initials="KA" lastIdx="0" clrIdx="0"/>
  <p:cmAuthor id="2" name="LENOVO" initial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BF3"/>
    <a:srgbClr val="0000FF"/>
    <a:srgbClr val="FFC3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6" autoAdjust="0"/>
    <p:restoredTop sz="94660"/>
  </p:normalViewPr>
  <p:slideViewPr>
    <p:cSldViewPr showGuides="1">
      <p:cViewPr>
        <p:scale>
          <a:sx n="76" d="100"/>
          <a:sy n="76" d="100"/>
        </p:scale>
        <p:origin x="-858" y="-324"/>
      </p:cViewPr>
      <p:guideLst>
        <p:guide orient="horz" pos="2080"/>
        <p:guide pos="39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10-06T19:32:46.193" idx="1">
    <p:pos x="2508" y="142"/>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0FE1F6A6-F63A-4F39-8D00-9BD8C79E2786}" type="datetimeFigureOut">
              <a:rPr lang="en-US" smtClean="0"/>
              <a:t>3/27/2024</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980AD792-3645-4211-9B38-2EDC5C47A377}" type="slidenum">
              <a:rPr lang="en-US" smtClean="0"/>
              <a:t>‹#›</a:t>
            </a:fld>
            <a:endParaRPr lang="en-US"/>
          </a:p>
        </p:txBody>
      </p:sp>
    </p:spTree>
    <p:extLst>
      <p:ext uri="{BB962C8B-B14F-4D97-AF65-F5344CB8AC3E}">
        <p14:creationId xmlns:p14="http://schemas.microsoft.com/office/powerpoint/2010/main" val="2906382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428"/>
            <a:ext cx="1036185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563"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838E99-A13B-4123-9171-962B95345347}"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27E0C-C903-4A97-AD53-BFB11F5C0C5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38E99-A13B-4123-9171-962B95345347}"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27E0C-C903-4A97-AD53-BFB11F5C0C5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639"/>
            <a:ext cx="274284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522" y="274639"/>
            <a:ext cx="802535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38E99-A13B-4123-9171-962B95345347}"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27E0C-C903-4A97-AD53-BFB11F5C0C5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762" y="1122363"/>
            <a:ext cx="9142571"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3762" y="3602038"/>
            <a:ext cx="914257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91BB71-CABC-41A4-90D7-9683FBDBE3CA}"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D2115-CC4D-4C1F-9096-723BC5AA897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91BB71-CABC-41A4-90D7-9683FBDBE3CA}"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D2115-CC4D-4C1F-9096-723BC5AA8970}"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720" y="1709738"/>
            <a:ext cx="10513957"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720" y="4589463"/>
            <a:ext cx="1051395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5365" indent="0">
              <a:buNone/>
              <a:defRPr sz="1600">
                <a:solidFill>
                  <a:schemeClr val="tx1">
                    <a:tint val="75000"/>
                  </a:schemeClr>
                </a:solidFill>
              </a:defRPr>
            </a:lvl6pPr>
            <a:lvl7pPr marL="2742565" indent="0">
              <a:buNone/>
              <a:defRPr sz="1600">
                <a:solidFill>
                  <a:schemeClr val="tx1">
                    <a:tint val="75000"/>
                  </a:schemeClr>
                </a:solidFill>
              </a:defRPr>
            </a:lvl7pPr>
            <a:lvl8pPr marL="3199765" indent="0">
              <a:buNone/>
              <a:defRPr sz="1600">
                <a:solidFill>
                  <a:schemeClr val="tx1">
                    <a:tint val="75000"/>
                  </a:schemeClr>
                </a:solidFill>
              </a:defRPr>
            </a:lvl8pPr>
            <a:lvl9pPr marL="3656965"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91BB71-CABC-41A4-90D7-9683FBDBE3CA}"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D2115-CC4D-4C1F-9096-723BC5AA8970}"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069" y="1825625"/>
            <a:ext cx="518079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1236" y="1825625"/>
            <a:ext cx="518079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91BB71-CABC-41A4-90D7-9683FBDBE3CA}"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2D2115-CC4D-4C1F-9096-723BC5AA8970}"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657" y="365125"/>
            <a:ext cx="10513957"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657" y="1681163"/>
            <a:ext cx="515698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657" y="2505075"/>
            <a:ext cx="515698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1236" y="1681163"/>
            <a:ext cx="518237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1236" y="2505075"/>
            <a:ext cx="518237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91BB71-CABC-41A4-90D7-9683FBDBE3CA}" type="datetimeFigureOut">
              <a:rPr lang="en-US" smtClean="0"/>
              <a:t>3/27/2024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2D2115-CC4D-4C1F-9096-723BC5AA8970}"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91BB71-CABC-41A4-90D7-9683FBDBE3CA}" type="datetimeFigureOut">
              <a:rPr lang="en-US" smtClean="0"/>
              <a:t>3/27/2024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2D2115-CC4D-4C1F-9096-723BC5AA8970}"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91BB71-CABC-41A4-90D7-9683FBDBE3CA}" type="datetimeFigureOut">
              <a:rPr lang="en-US" smtClean="0"/>
              <a:t>3/27/2024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2D2115-CC4D-4C1F-9096-723BC5AA8970}"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57" y="457200"/>
            <a:ext cx="3931623"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2378" y="987425"/>
            <a:ext cx="617123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657" y="2057400"/>
            <a:ext cx="393162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5365" indent="0">
              <a:buNone/>
              <a:defRPr sz="1000"/>
            </a:lvl6pPr>
            <a:lvl7pPr marL="2742565" indent="0">
              <a:buNone/>
              <a:defRPr sz="1000"/>
            </a:lvl7pPr>
            <a:lvl8pPr marL="3199765" indent="0">
              <a:buNone/>
              <a:defRPr sz="1000"/>
            </a:lvl8pPr>
            <a:lvl9pPr marL="3656965"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091BB71-CABC-41A4-90D7-9683FBDBE3CA}"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2D2115-CC4D-4C1F-9096-723BC5AA897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38E99-A13B-4123-9171-962B95345347}"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27E0C-C903-4A97-AD53-BFB11F5C0C54}"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57" y="457200"/>
            <a:ext cx="3931623"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2378" y="987425"/>
            <a:ext cx="617123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5365" indent="0">
              <a:buNone/>
              <a:defRPr sz="2000"/>
            </a:lvl6pPr>
            <a:lvl7pPr marL="2742565" indent="0">
              <a:buNone/>
              <a:defRPr sz="2000"/>
            </a:lvl7pPr>
            <a:lvl8pPr marL="3199765" indent="0">
              <a:buNone/>
              <a:defRPr sz="2000"/>
            </a:lvl8pPr>
            <a:lvl9pPr marL="3656965" indent="0">
              <a:buNone/>
              <a:defRPr sz="2000"/>
            </a:lvl9pPr>
          </a:lstStyle>
          <a:p>
            <a:endParaRPr lang="en-US"/>
          </a:p>
        </p:txBody>
      </p:sp>
      <p:sp>
        <p:nvSpPr>
          <p:cNvPr id="4" name="Text Placeholder 3"/>
          <p:cNvSpPr>
            <a:spLocks noGrp="1"/>
          </p:cNvSpPr>
          <p:nvPr>
            <p:ph type="body" sz="half" idx="2"/>
          </p:nvPr>
        </p:nvSpPr>
        <p:spPr>
          <a:xfrm>
            <a:off x="839657" y="2057400"/>
            <a:ext cx="393162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5365" indent="0">
              <a:buNone/>
              <a:defRPr sz="1000"/>
            </a:lvl6pPr>
            <a:lvl7pPr marL="2742565" indent="0">
              <a:buNone/>
              <a:defRPr sz="1000"/>
            </a:lvl7pPr>
            <a:lvl8pPr marL="3199765" indent="0">
              <a:buNone/>
              <a:defRPr sz="1000"/>
            </a:lvl8pPr>
            <a:lvl9pPr marL="3656965"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091BB71-CABC-41A4-90D7-9683FBDBE3CA}"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2D2115-CC4D-4C1F-9096-723BC5AA8970}"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91BB71-CABC-41A4-90D7-9683FBDBE3CA}"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D2115-CC4D-4C1F-9096-723BC5AA8970}"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537" y="365125"/>
            <a:ext cx="2628489"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069" y="365125"/>
            <a:ext cx="7733092"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91BB71-CABC-41A4-90D7-9683FBDBE3CA}"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D2115-CC4D-4C1F-9096-723BC5AA897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6901"/>
            <a:ext cx="1036185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960"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838E99-A13B-4123-9171-962B95345347}"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27E0C-C903-4A97-AD53-BFB11F5C0C5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522"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6794"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838E99-A13B-4123-9171-962B95345347}"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27E0C-C903-4A97-AD53-BFB11F5C0C5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521" y="1535113"/>
            <a:ext cx="538621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2562" y="1535113"/>
            <a:ext cx="5388332"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562"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838E99-A13B-4123-9171-962B95345347}" type="datetimeFigureOut">
              <a:rPr lang="en-US" smtClean="0"/>
              <a:t>3/27/2024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127E0C-C903-4A97-AD53-BFB11F5C0C5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838E99-A13B-4123-9171-962B95345347}" type="datetimeFigureOut">
              <a:rPr lang="en-US" smtClean="0"/>
              <a:t>3/27/2024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127E0C-C903-4A97-AD53-BFB11F5C0C5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838E99-A13B-4123-9171-962B95345347}" type="datetimeFigureOut">
              <a:rPr lang="en-US" smtClean="0"/>
              <a:t>3/27/2024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127E0C-C903-4A97-AD53-BFB11F5C0C5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3" y="273049"/>
            <a:ext cx="4010562"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114" y="273053"/>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523" y="1435103"/>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838E99-A13B-4123-9171-962B95345347}"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27E0C-C903-4A97-AD53-BFB11F5C0C5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0600"/>
            <a:ext cx="7314248"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406" y="5367339"/>
            <a:ext cx="7314248"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838E99-A13B-4123-9171-962B95345347}"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27E0C-C903-4A97-AD53-BFB11F5C0C5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639"/>
            <a:ext cx="10971372"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38E99-A13B-4123-9171-962B95345347}" type="datetimeFigureOut">
              <a:rPr lang="en-US" smtClean="0"/>
              <a:t>3/27/2024</a:t>
            </a:fld>
            <a:endParaRPr lang="en-US"/>
          </a:p>
        </p:txBody>
      </p:sp>
      <p:sp>
        <p:nvSpPr>
          <p:cNvPr id="5" name="Footer Placeholder 4"/>
          <p:cNvSpPr>
            <a:spLocks noGrp="1"/>
          </p:cNvSpPr>
          <p:nvPr>
            <p:ph type="ftr" sz="quarter" idx="3"/>
          </p:nvPr>
        </p:nvSpPr>
        <p:spPr>
          <a:xfrm>
            <a:off x="4165059"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27E0C-C903-4A97-AD53-BFB11F5C0C5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69" y="365125"/>
            <a:ext cx="10513957"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069" y="1825625"/>
            <a:ext cx="10513957"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069" y="6356350"/>
            <a:ext cx="274277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91BB71-CABC-41A4-90D7-9683FBDBE3CA}" type="datetimeFigureOut">
              <a:rPr lang="en-US" smtClean="0"/>
              <a:t>3/27/2024</a:t>
            </a:fld>
            <a:endParaRPr lang="en-US"/>
          </a:p>
        </p:txBody>
      </p:sp>
      <p:sp>
        <p:nvSpPr>
          <p:cNvPr id="5" name="Footer Placeholder 4"/>
          <p:cNvSpPr>
            <a:spLocks noGrp="1"/>
          </p:cNvSpPr>
          <p:nvPr>
            <p:ph type="ftr" sz="quarter" idx="3"/>
          </p:nvPr>
        </p:nvSpPr>
        <p:spPr>
          <a:xfrm>
            <a:off x="4037969" y="6356350"/>
            <a:ext cx="411415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09255" y="6356350"/>
            <a:ext cx="27427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2D2115-CC4D-4C1F-9096-723BC5AA897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9.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slide" Target="slide7.xml"/><Relationship Id="rId4" Type="http://schemas.openxmlformats.org/officeDocument/2006/relationships/slide" Target="slide5.xml"/></Relationships>
</file>

<file path=ppt/slides/_rels/slide3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slide" Target="slide7.xml"/><Relationship Id="rId4" Type="http://schemas.openxmlformats.org/officeDocument/2006/relationships/slide" Target="slide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slide" Target="slide7.xml"/><Relationship Id="rId4" Type="http://schemas.openxmlformats.org/officeDocument/2006/relationships/slide" Target="slide5.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37.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9.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slide" Target="slide1.xml"/><Relationship Id="rId5" Type="http://schemas.openxmlformats.org/officeDocument/2006/relationships/image" Target="../media/image8.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9.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8.png"/><Relationship Id="rId5" Type="http://schemas.openxmlformats.org/officeDocument/2006/relationships/slide" Target="slide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9.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slide" Target="slide1.xml"/><Relationship Id="rId5" Type="http://schemas.openxmlformats.org/officeDocument/2006/relationships/image" Target="../media/image8.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9.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ounded Rectangle 29"/>
          <p:cNvSpPr>
            <a:spLocks noChangeArrowheads="1"/>
          </p:cNvSpPr>
          <p:nvPr/>
        </p:nvSpPr>
        <p:spPr bwMode="auto">
          <a:xfrm>
            <a:off x="6310914" y="4416271"/>
            <a:ext cx="482525" cy="38094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a:spcBef>
                <a:spcPct val="0"/>
              </a:spcBef>
              <a:buFontTx/>
              <a:buNone/>
            </a:pPr>
            <a:endParaRPr lang="vi-VN" altLang="vi-VN" sz="3600" b="1">
              <a:solidFill>
                <a:srgbClr val="0000FF"/>
              </a:solidFill>
              <a:latin typeface="Times New Roman" panose="02020603050405020304" pitchFamily="18" charset="0"/>
              <a:cs typeface="Times New Roman" panose="02020603050405020304" pitchFamily="18" charset="0"/>
            </a:endParaRPr>
          </a:p>
        </p:txBody>
      </p:sp>
      <p:sp>
        <p:nvSpPr>
          <p:cNvPr id="3075" name="Rounded Rectangle 29"/>
          <p:cNvSpPr>
            <a:spLocks noChangeArrowheads="1"/>
          </p:cNvSpPr>
          <p:nvPr/>
        </p:nvSpPr>
        <p:spPr bwMode="auto">
          <a:xfrm>
            <a:off x="6437894" y="4543251"/>
            <a:ext cx="482525" cy="38094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a:spcBef>
                <a:spcPct val="0"/>
              </a:spcBef>
              <a:buFontTx/>
              <a:buNone/>
            </a:pPr>
            <a:endParaRPr lang="vi-VN" altLang="vi-VN" sz="3600" b="1">
              <a:solidFill>
                <a:srgbClr val="0000FF"/>
              </a:solidFill>
              <a:latin typeface="Times New Roman" panose="02020603050405020304" pitchFamily="18" charset="0"/>
              <a:cs typeface="Times New Roman" panose="02020603050405020304" pitchFamily="18" charset="0"/>
            </a:endParaRPr>
          </a:p>
        </p:txBody>
      </p:sp>
      <p:sp>
        <p:nvSpPr>
          <p:cNvPr id="3076" name="WordArt 9"/>
          <p:cNvSpPr>
            <a:spLocks noChangeArrowheads="1" noChangeShapeType="1" noTextEdit="1"/>
          </p:cNvSpPr>
          <p:nvPr/>
        </p:nvSpPr>
        <p:spPr bwMode="auto">
          <a:xfrm>
            <a:off x="2553889" y="476711"/>
            <a:ext cx="7356912" cy="849181"/>
          </a:xfrm>
          <a:prstGeom prst="rect">
            <a:avLst/>
          </a:prstGeom>
        </p:spPr>
        <p:txBody>
          <a:bodyPr wrap="none" fromWordArt="1">
            <a:prstTxWarp prst="textPlain">
              <a:avLst>
                <a:gd name="adj" fmla="val 50000"/>
              </a:avLst>
            </a:prstTxWarp>
          </a:bodyPr>
          <a:lstStyle/>
          <a:p>
            <a:pPr algn="ctr"/>
            <a:endParaRPr lang="en-US" sz="1000" b="1" kern="10">
              <a:ln w="12700">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algn="ctr" rotWithShape="0">
                  <a:srgbClr val="C0C0C0">
                    <a:alpha val="50000"/>
                  </a:srgbClr>
                </a:outerShdw>
              </a:effectLst>
              <a:cs typeface="Times New Roman" panose="02020603050405020304" pitchFamily="18" charset="0"/>
            </a:endParaRPr>
          </a:p>
        </p:txBody>
      </p:sp>
      <p:pic>
        <p:nvPicPr>
          <p:cNvPr id="3077" name="Picture 15" descr="b36"/>
          <p:cNvPicPr>
            <a:picLocks noChangeAspect="1" noChangeArrowheads="1" noCrop="1"/>
          </p:cNvPicPr>
          <p:nvPr/>
        </p:nvPicPr>
        <p:blipFill>
          <a:blip r:embed="rId2"/>
          <a:srcRect/>
          <a:stretch>
            <a:fillRect/>
          </a:stretch>
        </p:blipFill>
        <p:spPr bwMode="auto">
          <a:xfrm>
            <a:off x="1215835" y="-61367"/>
            <a:ext cx="1593601" cy="161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6" descr="b36"/>
          <p:cNvPicPr>
            <a:picLocks noChangeAspect="1" noChangeArrowheads="1" noCrop="1"/>
          </p:cNvPicPr>
          <p:nvPr/>
        </p:nvPicPr>
        <p:blipFill>
          <a:blip r:embed="rId2"/>
          <a:srcRect/>
          <a:stretch>
            <a:fillRect/>
          </a:stretch>
        </p:blipFill>
        <p:spPr bwMode="auto">
          <a:xfrm>
            <a:off x="9380659" y="536"/>
            <a:ext cx="1757089" cy="176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5" descr="0830js5b15daddi012pz8"/>
          <p:cNvPicPr>
            <a:picLocks noChangeAspect="1" noChangeArrowheads="1" noCrop="1"/>
          </p:cNvPicPr>
          <p:nvPr/>
        </p:nvPicPr>
        <p:blipFill>
          <a:blip r:embed="rId3"/>
          <a:srcRect/>
          <a:stretch>
            <a:fillRect/>
          </a:stretch>
        </p:blipFill>
        <p:spPr bwMode="auto">
          <a:xfrm>
            <a:off x="1523762" y="1698896"/>
            <a:ext cx="1030127" cy="590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5" descr="0830js5b15daddi012pz8"/>
          <p:cNvPicPr>
            <a:picLocks noChangeAspect="1" noChangeArrowheads="1" noCrop="1"/>
          </p:cNvPicPr>
          <p:nvPr/>
        </p:nvPicPr>
        <p:blipFill>
          <a:blip r:embed="rId3"/>
          <a:srcRect/>
          <a:stretch>
            <a:fillRect/>
          </a:stretch>
        </p:blipFill>
        <p:spPr bwMode="auto">
          <a:xfrm>
            <a:off x="9636207" y="1916350"/>
            <a:ext cx="1030126" cy="569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WordArt 13"/>
          <p:cNvSpPr>
            <a:spLocks noChangeArrowheads="1" noChangeShapeType="1" noTextEdit="1"/>
          </p:cNvSpPr>
          <p:nvPr/>
        </p:nvSpPr>
        <p:spPr bwMode="auto">
          <a:xfrm>
            <a:off x="3910989" y="3479792"/>
            <a:ext cx="3786972" cy="550671"/>
          </a:xfrm>
          <a:prstGeom prst="rect">
            <a:avLst/>
          </a:prstGeom>
        </p:spPr>
        <p:txBody>
          <a:bodyPr wrap="none" fromWordArt="1">
            <a:prstTxWarp prst="textPlain">
              <a:avLst>
                <a:gd name="adj" fmla="val 50000"/>
              </a:avLst>
            </a:prstTxWarp>
          </a:bodyPr>
          <a:lstStyle/>
          <a:p>
            <a:pPr algn="ctr"/>
            <a:r>
              <a:rPr lang="en-US" sz="2400" b="1" kern="10" dirty="0" err="1" smtClean="0">
                <a:ln w="12700">
                  <a:solidFill>
                    <a:srgbClr val="0000FF"/>
                  </a:solidFill>
                  <a:round/>
                </a:ln>
                <a:solidFill>
                  <a:srgbClr val="00B0F0"/>
                </a:solidFill>
                <a:latin typeface="Times New Roman" panose="02020603050405020304" pitchFamily="18" charset="0"/>
                <a:cs typeface="Times New Roman" panose="02020603050405020304" pitchFamily="18" charset="0"/>
              </a:rPr>
              <a:t>Môn: Tiếng việt</a:t>
            </a:r>
          </a:p>
        </p:txBody>
      </p:sp>
      <p:sp>
        <p:nvSpPr>
          <p:cNvPr id="3082" name="WordArt 14"/>
          <p:cNvSpPr>
            <a:spLocks noChangeArrowheads="1" noChangeShapeType="1" noTextEdit="1"/>
          </p:cNvSpPr>
          <p:nvPr/>
        </p:nvSpPr>
        <p:spPr bwMode="auto">
          <a:xfrm>
            <a:off x="2031682" y="5105138"/>
            <a:ext cx="7852030" cy="1381121"/>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00FF"/>
              </a:contourClr>
            </a:sp3d>
          </a:bodyPr>
          <a:lstStyle/>
          <a:p>
            <a:pPr algn="ctr"/>
            <a:endParaRPr lang="en-US" sz="100" b="1" kern="10">
              <a:ln w="9525">
                <a:round/>
              </a:ln>
              <a:solidFill>
                <a:srgbClr val="FF00FF"/>
              </a:solidFill>
              <a:cs typeface="Times New Roman" panose="02020603050405020304" pitchFamily="18" charset="0"/>
            </a:endParaRPr>
          </a:p>
        </p:txBody>
      </p:sp>
      <p:sp>
        <p:nvSpPr>
          <p:cNvPr id="3083" name="WordArt 13"/>
          <p:cNvSpPr>
            <a:spLocks noChangeArrowheads="1" noChangeShapeType="1" noTextEdit="1"/>
          </p:cNvSpPr>
          <p:nvPr/>
        </p:nvSpPr>
        <p:spPr bwMode="auto">
          <a:xfrm>
            <a:off x="2945765" y="5410200"/>
            <a:ext cx="6614160" cy="483235"/>
          </a:xfrm>
          <a:prstGeom prst="rect">
            <a:avLst/>
          </a:prstGeom>
        </p:spPr>
        <p:txBody>
          <a:bodyPr wrap="none" fromWordArt="1">
            <a:prstTxWarp prst="textPlain">
              <a:avLst>
                <a:gd name="adj" fmla="val 50000"/>
              </a:avLst>
            </a:prstTxWarp>
          </a:bodyPr>
          <a:lstStyle/>
          <a:p>
            <a:pPr algn="ctr"/>
            <a:endParaRPr lang="en-US" sz="1065" b="1" kern="10">
              <a:ln w="12700">
                <a:solidFill>
                  <a:srgbClr val="0000FF"/>
                </a:solidFill>
                <a:round/>
              </a:ln>
              <a:solidFill>
                <a:srgbClr val="0000FF"/>
              </a:solidFill>
              <a:latin typeface="Times New Roman" panose="02020603050405020304" pitchFamily="18" charset="0"/>
              <a:cs typeface="Times New Roman" panose="02020603050405020304" pitchFamily="18" charset="0"/>
            </a:endParaRPr>
          </a:p>
          <a:p>
            <a:pPr algn="ctr"/>
            <a:endParaRPr lang="en-US" sz="1065" b="1" kern="10">
              <a:ln w="12700">
                <a:solidFill>
                  <a:srgbClr val="0000FF"/>
                </a:solidFill>
                <a:round/>
              </a:ln>
              <a:solidFill>
                <a:srgbClr val="0000FF"/>
              </a:solidFill>
              <a:latin typeface="Times New Roman" panose="02020603050405020304" pitchFamily="18" charset="0"/>
              <a:cs typeface="Times New Roman" panose="02020603050405020304" pitchFamily="18" charset="0"/>
            </a:endParaRPr>
          </a:p>
          <a:p>
            <a:pPr algn="ctr"/>
            <a:r>
              <a:rPr lang="en-US" sz="1065" b="1" kern="10">
                <a:ln w="12700">
                  <a:solidFill>
                    <a:srgbClr val="0000FF"/>
                  </a:solidFill>
                  <a:round/>
                </a:ln>
                <a:solidFill>
                  <a:srgbClr val="0000FF"/>
                </a:solidFill>
                <a:latin typeface="Times New Roman" panose="02020603050405020304" pitchFamily="18" charset="0"/>
                <a:cs typeface="Times New Roman" panose="02020603050405020304" pitchFamily="18" charset="0"/>
              </a:rPr>
              <a:t>Giáo viên: Đặng Thị Lệ Xuân</a:t>
            </a:r>
          </a:p>
        </p:txBody>
      </p:sp>
      <p:sp>
        <p:nvSpPr>
          <p:cNvPr id="3084" name="TextBox 1"/>
          <p:cNvSpPr txBox="1">
            <a:spLocks noChangeArrowheads="1"/>
          </p:cNvSpPr>
          <p:nvPr/>
        </p:nvSpPr>
        <p:spPr bwMode="auto">
          <a:xfrm>
            <a:off x="3209530" y="228889"/>
            <a:ext cx="6171236"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a:spcBef>
                <a:spcPct val="0"/>
              </a:spcBef>
              <a:buFontTx/>
              <a:buNone/>
            </a:pPr>
            <a:endParaRPr lang="en-US" altLang="en-US" sz="3600">
              <a:latin typeface="Arial" panose="020B0604020202020204" pitchFamily="34" charset="0"/>
            </a:endParaRPr>
          </a:p>
        </p:txBody>
      </p:sp>
      <p:sp>
        <p:nvSpPr>
          <p:cNvPr id="3085" name="TextBox 12"/>
          <p:cNvSpPr txBox="1">
            <a:spLocks noChangeArrowheads="1"/>
          </p:cNvSpPr>
          <p:nvPr/>
        </p:nvSpPr>
        <p:spPr bwMode="auto">
          <a:xfrm>
            <a:off x="711089" y="1498902"/>
            <a:ext cx="10090690" cy="1734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algn="ctr" eaLnBrk="1" hangingPunct="1">
              <a:spcBef>
                <a:spcPct val="0"/>
              </a:spcBef>
              <a:buFontTx/>
              <a:buNone/>
            </a:pPr>
            <a:r>
              <a:rPr lang="en-GB" altLang="vi-VN" sz="5335" b="1">
                <a:solidFill>
                  <a:srgbClr val="FF0000"/>
                </a:solidFill>
                <a:latin typeface="Times New Roman" panose="02020603050405020304" pitchFamily="18" charset="0"/>
                <a:cs typeface="Times New Roman" panose="02020603050405020304" pitchFamily="18" charset="0"/>
              </a:rPr>
              <a:t>CHÀO </a:t>
            </a:r>
            <a:r>
              <a:rPr lang="en-US" sz="5335" b="1">
                <a:solidFill>
                  <a:srgbClr val="FF0000"/>
                </a:solidFill>
                <a:latin typeface="Times New Roman" panose="02020603050405020304" pitchFamily="18" charset="0"/>
                <a:cs typeface="Times New Roman" panose="02020603050405020304" pitchFamily="18" charset="0"/>
              </a:rPr>
              <a:t>MỪNG QUÝ THẦY CÔ </a:t>
            </a:r>
          </a:p>
          <a:p>
            <a:pPr algn="ctr" eaLnBrk="1" hangingPunct="1">
              <a:spcBef>
                <a:spcPct val="0"/>
              </a:spcBef>
              <a:buFontTx/>
              <a:buNone/>
            </a:pPr>
            <a:r>
              <a:rPr lang="en-US" sz="5335" b="1">
                <a:solidFill>
                  <a:srgbClr val="FF0000"/>
                </a:solidFill>
                <a:latin typeface="Times New Roman" panose="02020603050405020304" pitchFamily="18" charset="0"/>
                <a:cs typeface="Times New Roman" panose="02020603050405020304" pitchFamily="18" charset="0"/>
              </a:rPr>
              <a:t>VỀ DỰ GIỜ LỚP 2/1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ounded Rectangle 29"/>
          <p:cNvSpPr>
            <a:spLocks noChangeArrowheads="1"/>
          </p:cNvSpPr>
          <p:nvPr/>
        </p:nvSpPr>
        <p:spPr bwMode="auto">
          <a:xfrm>
            <a:off x="6310914" y="4416271"/>
            <a:ext cx="482525" cy="38094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a:spcBef>
                <a:spcPct val="0"/>
              </a:spcBef>
              <a:buFontTx/>
              <a:buNone/>
            </a:pPr>
            <a:endParaRPr lang="vi-VN" altLang="vi-VN" sz="3600" b="1">
              <a:solidFill>
                <a:srgbClr val="0000FF"/>
              </a:solidFill>
              <a:latin typeface="Times New Roman" panose="02020603050405020304" pitchFamily="18" charset="0"/>
              <a:cs typeface="Times New Roman" panose="02020603050405020304" pitchFamily="18" charset="0"/>
            </a:endParaRPr>
          </a:p>
        </p:txBody>
      </p:sp>
      <p:sp>
        <p:nvSpPr>
          <p:cNvPr id="3075" name="Rounded Rectangle 29"/>
          <p:cNvSpPr>
            <a:spLocks noChangeArrowheads="1"/>
          </p:cNvSpPr>
          <p:nvPr/>
        </p:nvSpPr>
        <p:spPr bwMode="auto">
          <a:xfrm>
            <a:off x="6437894" y="4543251"/>
            <a:ext cx="482525" cy="38094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a:spcBef>
                <a:spcPct val="0"/>
              </a:spcBef>
              <a:buFontTx/>
              <a:buNone/>
            </a:pPr>
            <a:endParaRPr lang="vi-VN" altLang="vi-VN" sz="3600" b="1">
              <a:solidFill>
                <a:srgbClr val="0000FF"/>
              </a:solidFill>
              <a:latin typeface="Times New Roman" panose="02020603050405020304" pitchFamily="18" charset="0"/>
              <a:cs typeface="Times New Roman" panose="02020603050405020304" pitchFamily="18" charset="0"/>
            </a:endParaRPr>
          </a:p>
        </p:txBody>
      </p:sp>
      <p:sp>
        <p:nvSpPr>
          <p:cNvPr id="3076" name="WordArt 9"/>
          <p:cNvSpPr>
            <a:spLocks noChangeArrowheads="1" noChangeShapeType="1" noTextEdit="1"/>
          </p:cNvSpPr>
          <p:nvPr/>
        </p:nvSpPr>
        <p:spPr bwMode="auto">
          <a:xfrm>
            <a:off x="2553889" y="476712"/>
            <a:ext cx="7356913" cy="849180"/>
          </a:xfrm>
          <a:prstGeom prst="rect">
            <a:avLst/>
          </a:prstGeom>
        </p:spPr>
        <p:txBody>
          <a:bodyPr wrap="none" fromWordArt="1">
            <a:prstTxWarp prst="textPlain">
              <a:avLst>
                <a:gd name="adj" fmla="val 50000"/>
              </a:avLst>
            </a:prstTxWarp>
          </a:bodyPr>
          <a:lstStyle/>
          <a:p>
            <a:pPr algn="ctr"/>
            <a:endParaRPr lang="en-US" sz="1000" b="1" kern="10">
              <a:ln w="12700">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algn="ctr" rotWithShape="0">
                  <a:srgbClr val="C0C0C0">
                    <a:alpha val="50000"/>
                  </a:srgbClr>
                </a:outerShdw>
              </a:effectLst>
              <a:cs typeface="Times New Roman" panose="02020603050405020304" pitchFamily="18" charset="0"/>
            </a:endParaRPr>
          </a:p>
        </p:txBody>
      </p:sp>
      <p:pic>
        <p:nvPicPr>
          <p:cNvPr id="3077" name="Picture 15" descr="b36"/>
          <p:cNvPicPr>
            <a:picLocks noChangeAspect="1" noChangeArrowheads="1" noCrop="1"/>
          </p:cNvPicPr>
          <p:nvPr/>
        </p:nvPicPr>
        <p:blipFill>
          <a:blip r:embed="rId2"/>
          <a:srcRect/>
          <a:stretch>
            <a:fillRect/>
          </a:stretch>
        </p:blipFill>
        <p:spPr bwMode="auto">
          <a:xfrm>
            <a:off x="1215835" y="-61367"/>
            <a:ext cx="1593602" cy="1618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6" descr="b36"/>
          <p:cNvPicPr>
            <a:picLocks noChangeAspect="1" noChangeArrowheads="1" noCrop="1"/>
          </p:cNvPicPr>
          <p:nvPr/>
        </p:nvPicPr>
        <p:blipFill>
          <a:blip r:embed="rId2"/>
          <a:srcRect/>
          <a:stretch>
            <a:fillRect/>
          </a:stretch>
        </p:blipFill>
        <p:spPr bwMode="auto">
          <a:xfrm>
            <a:off x="9380659" y="536"/>
            <a:ext cx="1757089" cy="176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WordArt 13"/>
          <p:cNvSpPr>
            <a:spLocks noChangeArrowheads="1" noChangeShapeType="1" noTextEdit="1"/>
          </p:cNvSpPr>
          <p:nvPr/>
        </p:nvSpPr>
        <p:spPr bwMode="auto">
          <a:xfrm>
            <a:off x="3910989" y="3479792"/>
            <a:ext cx="3786972" cy="550671"/>
          </a:xfrm>
          <a:prstGeom prst="rect">
            <a:avLst/>
          </a:prstGeom>
        </p:spPr>
        <p:txBody>
          <a:bodyPr wrap="none" fromWordArt="1">
            <a:prstTxWarp prst="textPlain">
              <a:avLst>
                <a:gd name="adj" fmla="val 50000"/>
              </a:avLst>
            </a:prstTxWarp>
          </a:bodyPr>
          <a:lstStyle/>
          <a:p>
            <a:pPr algn="ctr"/>
            <a:endParaRPr lang="en-US" sz="2400" b="1" kern="10" dirty="0">
              <a:ln w="12700">
                <a:solidFill>
                  <a:srgbClr val="0000FF"/>
                </a:solidFill>
                <a:round/>
              </a:ln>
              <a:solidFill>
                <a:srgbClr val="0000FF"/>
              </a:solidFill>
              <a:latin typeface="Times New Roman" panose="02020603050405020304" pitchFamily="18" charset="0"/>
              <a:cs typeface="Times New Roman" panose="02020603050405020304" pitchFamily="18" charset="0"/>
            </a:endParaRPr>
          </a:p>
        </p:txBody>
      </p:sp>
      <p:sp>
        <p:nvSpPr>
          <p:cNvPr id="3082" name="WordArt 14"/>
          <p:cNvSpPr>
            <a:spLocks noChangeArrowheads="1" noChangeShapeType="1" noTextEdit="1"/>
          </p:cNvSpPr>
          <p:nvPr/>
        </p:nvSpPr>
        <p:spPr bwMode="auto">
          <a:xfrm>
            <a:off x="2031683" y="5105138"/>
            <a:ext cx="7852030" cy="1381121"/>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00FF"/>
              </a:contourClr>
            </a:sp3d>
          </a:bodyPr>
          <a:lstStyle/>
          <a:p>
            <a:pPr algn="ctr"/>
            <a:endParaRPr lang="en-US" sz="135" b="1" kern="10">
              <a:ln w="9525">
                <a:round/>
              </a:ln>
              <a:solidFill>
                <a:srgbClr val="FF00FF"/>
              </a:solidFill>
              <a:cs typeface="Times New Roman" panose="02020603050405020304" pitchFamily="18" charset="0"/>
            </a:endParaRPr>
          </a:p>
        </p:txBody>
      </p:sp>
      <p:sp>
        <p:nvSpPr>
          <p:cNvPr id="3083" name="WordArt 13"/>
          <p:cNvSpPr>
            <a:spLocks noChangeArrowheads="1" noChangeShapeType="1" noTextEdit="1"/>
          </p:cNvSpPr>
          <p:nvPr/>
        </p:nvSpPr>
        <p:spPr bwMode="auto">
          <a:xfrm>
            <a:off x="2945940" y="5257514"/>
            <a:ext cx="6503924" cy="424114"/>
          </a:xfrm>
          <a:prstGeom prst="rect">
            <a:avLst/>
          </a:prstGeom>
        </p:spPr>
        <p:txBody>
          <a:bodyPr wrap="none" fromWordArt="1">
            <a:prstTxWarp prst="textPlain">
              <a:avLst>
                <a:gd name="adj" fmla="val 50000"/>
              </a:avLst>
            </a:prstTxWarp>
          </a:bodyPr>
          <a:lstStyle/>
          <a:p>
            <a:pPr algn="ctr"/>
            <a:endParaRPr lang="en-US" sz="1065" b="1" kern="10">
              <a:ln w="12700">
                <a:solidFill>
                  <a:srgbClr val="0000FF"/>
                </a:solidFill>
                <a:round/>
              </a:ln>
              <a:solidFill>
                <a:srgbClr val="0000FF"/>
              </a:solidFill>
              <a:latin typeface="Times New Roman" panose="02020603050405020304" pitchFamily="18" charset="0"/>
              <a:cs typeface="Times New Roman" panose="02020603050405020304" pitchFamily="18" charset="0"/>
            </a:endParaRPr>
          </a:p>
          <a:p>
            <a:pPr algn="ctr"/>
            <a:endParaRPr lang="en-US" sz="1065" b="1" kern="10">
              <a:ln w="12700">
                <a:solidFill>
                  <a:srgbClr val="0000FF"/>
                </a:solidFill>
                <a:round/>
              </a:ln>
              <a:solidFill>
                <a:srgbClr val="0000FF"/>
              </a:solidFill>
              <a:latin typeface="Times New Roman" panose="02020603050405020304" pitchFamily="18" charset="0"/>
              <a:cs typeface="Times New Roman" panose="02020603050405020304" pitchFamily="18" charset="0"/>
            </a:endParaRPr>
          </a:p>
        </p:txBody>
      </p:sp>
      <p:sp>
        <p:nvSpPr>
          <p:cNvPr id="3084" name="TextBox 1"/>
          <p:cNvSpPr txBox="1">
            <a:spLocks noChangeArrowheads="1"/>
          </p:cNvSpPr>
          <p:nvPr/>
        </p:nvSpPr>
        <p:spPr bwMode="auto">
          <a:xfrm>
            <a:off x="3209529" y="228889"/>
            <a:ext cx="6171236"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a:spcBef>
                <a:spcPct val="0"/>
              </a:spcBef>
              <a:buFontTx/>
              <a:buNone/>
            </a:pPr>
            <a:endParaRPr lang="en-US" altLang="en-US" sz="3600">
              <a:latin typeface="Arial" panose="020B0604020202020204" pitchFamily="34" charset="0"/>
            </a:endParaRPr>
          </a:p>
        </p:txBody>
      </p:sp>
      <p:sp>
        <p:nvSpPr>
          <p:cNvPr id="3085" name="TextBox 12"/>
          <p:cNvSpPr txBox="1">
            <a:spLocks noChangeArrowheads="1"/>
          </p:cNvSpPr>
          <p:nvPr/>
        </p:nvSpPr>
        <p:spPr bwMode="auto">
          <a:xfrm>
            <a:off x="1152980" y="536"/>
            <a:ext cx="10090690" cy="150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algn="ctr" eaLnBrk="1" hangingPunct="1">
              <a:spcBef>
                <a:spcPct val="0"/>
              </a:spcBef>
              <a:buFontTx/>
              <a:buNone/>
            </a:pPr>
            <a:r>
              <a:rPr lang="en-US" sz="5335" b="1">
                <a:solidFill>
                  <a:srgbClr val="FF0000"/>
                </a:solidFill>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sym typeface="+mn-ea"/>
              </a:rPr>
              <a:t>Thứ</a:t>
            </a:r>
            <a:r>
              <a:rPr lang="en-US" b="1" dirty="0" smtClean="0">
                <a:latin typeface="Times New Roman" panose="02020603050405020304" pitchFamily="18" charset="0"/>
                <a:cs typeface="Times New Roman" panose="02020603050405020304" pitchFamily="18" charset="0"/>
                <a:sym typeface="+mn-ea"/>
              </a:rPr>
              <a:t> </a:t>
            </a:r>
            <a:r>
              <a:rPr lang="en-US" b="1" dirty="0" err="1" smtClean="0">
                <a:latin typeface="Times New Roman" panose="02020603050405020304" pitchFamily="18" charset="0"/>
                <a:cs typeface="Times New Roman" panose="02020603050405020304" pitchFamily="18" charset="0"/>
                <a:sym typeface="+mn-ea"/>
              </a:rPr>
              <a:t>sáu</a:t>
            </a:r>
            <a:r>
              <a:rPr lang="en-US" b="1" dirty="0" smtClean="0">
                <a:latin typeface="Times New Roman" panose="02020603050405020304" pitchFamily="18" charset="0"/>
                <a:cs typeface="Times New Roman" panose="02020603050405020304" pitchFamily="18" charset="0"/>
                <a:sym typeface="+mn-ea"/>
              </a:rPr>
              <a:t>, </a:t>
            </a:r>
            <a:r>
              <a:rPr lang="en-US" b="1" dirty="0" err="1" smtClean="0">
                <a:latin typeface="Times New Roman" panose="02020603050405020304" pitchFamily="18" charset="0"/>
                <a:cs typeface="Times New Roman" panose="02020603050405020304" pitchFamily="18" charset="0"/>
                <a:sym typeface="+mn-ea"/>
              </a:rPr>
              <a:t>ngày</a:t>
            </a:r>
            <a:r>
              <a:rPr lang="en-US" b="1" dirty="0" smtClean="0">
                <a:latin typeface="Times New Roman" panose="02020603050405020304" pitchFamily="18" charset="0"/>
                <a:cs typeface="Times New Roman" panose="02020603050405020304" pitchFamily="18" charset="0"/>
                <a:sym typeface="+mn-ea"/>
              </a:rPr>
              <a:t> 27 </a:t>
            </a:r>
            <a:r>
              <a:rPr lang="en-US" b="1" dirty="0" err="1" smtClean="0">
                <a:latin typeface="Times New Roman" panose="02020603050405020304" pitchFamily="18" charset="0"/>
                <a:cs typeface="Times New Roman" panose="02020603050405020304" pitchFamily="18" charset="0"/>
                <a:sym typeface="+mn-ea"/>
              </a:rPr>
              <a:t>tháng</a:t>
            </a:r>
            <a:r>
              <a:rPr lang="en-US" b="1" dirty="0" smtClean="0">
                <a:latin typeface="Times New Roman" panose="02020603050405020304" pitchFamily="18" charset="0"/>
                <a:cs typeface="Times New Roman" panose="02020603050405020304" pitchFamily="18" charset="0"/>
                <a:sym typeface="+mn-ea"/>
              </a:rPr>
              <a:t> 10 </a:t>
            </a:r>
            <a:r>
              <a:rPr lang="en-US" b="1" dirty="0" err="1" smtClean="0">
                <a:latin typeface="Times New Roman" panose="02020603050405020304" pitchFamily="18" charset="0"/>
                <a:cs typeface="Times New Roman" panose="02020603050405020304" pitchFamily="18" charset="0"/>
                <a:sym typeface="+mn-ea"/>
              </a:rPr>
              <a:t>năm</a:t>
            </a:r>
            <a:r>
              <a:rPr lang="en-US" b="1" dirty="0" smtClean="0">
                <a:latin typeface="Times New Roman" panose="02020603050405020304" pitchFamily="18" charset="0"/>
                <a:cs typeface="Times New Roman" panose="02020603050405020304" pitchFamily="18" charset="0"/>
                <a:sym typeface="+mn-ea"/>
              </a:rPr>
              <a:t> 2023</a:t>
            </a:r>
            <a:endParaRPr lang="en-US" b="1" dirty="0" smtClean="0">
              <a:latin typeface="Times New Roman" panose="02020603050405020304" pitchFamily="18" charset="0"/>
              <a:cs typeface="Times New Roman" panose="02020603050405020304" pitchFamily="18" charset="0"/>
            </a:endParaRPr>
          </a:p>
          <a:p>
            <a:pPr indent="0" algn="ctr">
              <a:buNone/>
            </a:pPr>
            <a:r>
              <a:rPr lang="en-US" b="1" dirty="0" err="1" smtClean="0">
                <a:latin typeface="Times New Roman" panose="02020603050405020304" pitchFamily="18" charset="0"/>
                <a:cs typeface="Times New Roman" panose="02020603050405020304" pitchFamily="18" charset="0"/>
                <a:sym typeface="+mn-ea"/>
              </a:rPr>
              <a:t>Tiếng việt</a:t>
            </a:r>
            <a:endParaRPr lang="en-US" b="1">
              <a:solidFill>
                <a:srgbClr val="FF0000"/>
              </a:solidFill>
              <a:latin typeface="Times New Roman" panose="02020603050405020304" pitchFamily="18" charset="0"/>
              <a:cs typeface="Times New Roman" panose="02020603050405020304" pitchFamily="18" charset="0"/>
            </a:endParaRPr>
          </a:p>
        </p:txBody>
      </p:sp>
      <p:sp>
        <p:nvSpPr>
          <p:cNvPr id="3" name="Text Box 2"/>
          <p:cNvSpPr txBox="1"/>
          <p:nvPr/>
        </p:nvSpPr>
        <p:spPr>
          <a:xfrm>
            <a:off x="2589799" y="1510957"/>
            <a:ext cx="7294375" cy="768350"/>
          </a:xfrm>
          <a:prstGeom prst="rect">
            <a:avLst/>
          </a:prstGeom>
          <a:noFill/>
        </p:spPr>
        <p:txBody>
          <a:bodyPr wrap="square" rtlCol="0" anchor="t">
            <a:spAutoFit/>
          </a:bodyPr>
          <a:lstStyle/>
          <a:p>
            <a:pPr algn="ctr"/>
            <a:r>
              <a:rPr lang="en-US" sz="4400" b="1" spc="100" noProof="0" dirty="0" err="1">
                <a:ln w="22225">
                  <a:solidFill>
                    <a:srgbClr val="FF0000"/>
                  </a:solidFill>
                  <a:prstDash val="solid"/>
                </a:ln>
                <a:solidFill>
                  <a:srgbClr val="FF0000"/>
                </a:solidFill>
                <a:effectLst/>
                <a:uLnTx/>
                <a:uFillTx/>
                <a:latin typeface="Times New Roman" panose="02020603050405020304" pitchFamily="18" charset="0"/>
                <a:cs typeface="Times New Roman" panose="02020603050405020304" pitchFamily="18" charset="0"/>
                <a:sym typeface="+mn-ea"/>
              </a:rPr>
              <a:t>Những cây sen đá (Tiết 1)</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418806" y="0"/>
            <a:ext cx="4457700" cy="738187"/>
          </a:xfrm>
        </p:spPr>
        <p:txBody>
          <a:bodyPr>
            <a:noAutofit/>
          </a:bodyPr>
          <a:lstStyle/>
          <a:p>
            <a:r>
              <a:rPr lang="en-US"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Những</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cây</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sen</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đá</a:t>
            </a:r>
            <a:endPar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4294967295"/>
          </p:nvPr>
        </p:nvSpPr>
        <p:spPr>
          <a:xfrm>
            <a:off x="227965" y="838200"/>
            <a:ext cx="11811000" cy="6019165"/>
          </a:xfrm>
        </p:spPr>
        <p:txBody>
          <a:bodyPr>
            <a:noAutofit/>
          </a:bodyPr>
          <a:lstStyle/>
          <a:p>
            <a:pPr marL="0" indent="0">
              <a:buNone/>
            </a:pPr>
            <a:r>
              <a:rPr lang="vi-VN" sz="2800" b="1" dirty="0">
                <a:latin typeface="+mj-lt"/>
              </a:rPr>
              <a:t>1</a:t>
            </a:r>
            <a:r>
              <a:rPr lang="vi-VN" sz="2800" dirty="0">
                <a:latin typeface="+mj-lt"/>
              </a:rPr>
              <a:t>. Một hôm, thầy Huy mang đến lớp một chậu sen đá. Thầy bảo:</a:t>
            </a:r>
          </a:p>
          <a:p>
            <a:pPr marL="0" indent="0">
              <a:buNone/>
            </a:pPr>
            <a:r>
              <a:rPr lang="vi-VN" sz="2800" dirty="0">
                <a:latin typeface="+mj-lt"/>
              </a:rPr>
              <a:t>- Cây này có rất nhiều cây con. Mỗi tuần, thầy sẽ tặng một cây cho em nào đạt kết quả học tập cao nhất trong tuần. Các em cố gắng nhé!</a:t>
            </a:r>
          </a:p>
          <a:p>
            <a:pPr marL="0" indent="0">
              <a:buNone/>
            </a:pPr>
            <a:r>
              <a:rPr lang="vi-VN" sz="2800" b="1" dirty="0">
                <a:latin typeface="+mj-lt"/>
              </a:rPr>
              <a:t>2.</a:t>
            </a:r>
            <a:r>
              <a:rPr lang="vi-VN" sz="2800" dirty="0">
                <a:latin typeface="+mj-lt"/>
              </a:rPr>
              <a:t> Thế là cả lớp đều háo hức. Ai cũng cố gắng học để được nhận phần thưởng của thầy. Cuối năm học, cả lớp đều được tặng cây. Ngay cả Việt, một bạn học khá chậm cũng rất cố gắng và cuối cùng cũng nhận được phần thưởng. Em mang chậu cây nhỏ xíu về nhà và rất tự hào.</a:t>
            </a:r>
          </a:p>
          <a:p>
            <a:pPr marL="0" indent="0">
              <a:buNone/>
            </a:pPr>
            <a:r>
              <a:rPr lang="vi-VN" sz="2800" b="1" dirty="0">
                <a:latin typeface="+mj-lt"/>
              </a:rPr>
              <a:t>3.</a:t>
            </a:r>
            <a:r>
              <a:rPr lang="vi-VN" sz="2800" dirty="0">
                <a:latin typeface="+mj-lt"/>
              </a:rPr>
              <a:t> Một thời gian sau, cây sen đá của Việt lớn lên, sinh ra rất nhiều cây con. Việt tách chúng ra, trồng vào nhiều chậu khác rồi treo lên. Ai đến chơi cũng trầm trồ về những chậu cây xinh đẹp ấy. Bố Việt nói:</a:t>
            </a:r>
          </a:p>
          <a:p>
            <a:pPr marL="0" indent="0">
              <a:buNone/>
            </a:pPr>
            <a:r>
              <a:rPr lang="vi-VN" sz="2800" dirty="0">
                <a:latin typeface="+mj-lt"/>
              </a:rPr>
              <a:t>- Khi cháu đem chậu cây về, vợ chồng tôi đã mừng rơi nước mắt. Thầy giáo của cháu đã làm thay đổi cháu.</a:t>
            </a:r>
          </a:p>
          <a:p>
            <a:pPr marL="0" indent="0" algn="r">
              <a:buNone/>
            </a:pPr>
            <a:r>
              <a:rPr lang="vi-VN" sz="2800" i="1" dirty="0">
                <a:latin typeface="+mj-lt"/>
              </a:rPr>
              <a:t>Theo Thái Hiển</a:t>
            </a:r>
            <a:endParaRPr lang="vi-VN" sz="2800" dirty="0">
              <a:latin typeface="+mj-lt"/>
            </a:endParaRPr>
          </a:p>
          <a:p>
            <a:pPr marL="0" indent="0">
              <a:buNone/>
            </a:pPr>
            <a:endParaRPr lang="en-US" sz="9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2000"/>
          </a:stretch>
        </a:blipFill>
        <a:effectLst/>
      </p:bgPr>
    </p:bg>
    <p:spTree>
      <p:nvGrpSpPr>
        <p:cNvPr id="1" name=""/>
        <p:cNvGrpSpPr/>
        <p:nvPr/>
      </p:nvGrpSpPr>
      <p:grpSpPr>
        <a:xfrm>
          <a:off x="0" y="0"/>
          <a:ext cx="0" cy="0"/>
          <a:chOff x="0" y="0"/>
          <a:chExt cx="0" cy="0"/>
        </a:xfrm>
      </p:grpSpPr>
      <p:pic>
        <p:nvPicPr>
          <p:cNvPr id="2056" name="Picture 8" descr="Làm sao để cây sen đá lên màu đẹp - Cây cảnh để bàn Tp.HC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45" y="63500"/>
            <a:ext cx="11873230" cy="6720205"/>
          </a:xfrm>
          <a:prstGeom prst="round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418806" y="0"/>
            <a:ext cx="4457700" cy="738187"/>
          </a:xfrm>
        </p:spPr>
        <p:txBody>
          <a:bodyPr>
            <a:noAutofit/>
          </a:bodyPr>
          <a:lstStyle/>
          <a:p>
            <a:r>
              <a:rPr lang="en-US"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Những</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cây</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sen</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đá</a:t>
            </a:r>
            <a:endPar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4294967295"/>
          </p:nvPr>
        </p:nvSpPr>
        <p:spPr>
          <a:xfrm>
            <a:off x="227965" y="838200"/>
            <a:ext cx="11811000" cy="6019165"/>
          </a:xfrm>
        </p:spPr>
        <p:txBody>
          <a:bodyPr>
            <a:noAutofit/>
          </a:bodyPr>
          <a:lstStyle/>
          <a:p>
            <a:pPr marL="0" indent="0">
              <a:buNone/>
            </a:pPr>
            <a:r>
              <a:rPr lang="vi-VN" sz="2800" b="1" dirty="0">
                <a:latin typeface="+mj-lt"/>
              </a:rPr>
              <a:t>1</a:t>
            </a:r>
            <a:r>
              <a:rPr lang="vi-VN" sz="2800" dirty="0">
                <a:latin typeface="+mj-lt"/>
              </a:rPr>
              <a:t>. Một hôm, thầy Huy mang đến lớp một chậu sen đá. Thầy bảo:</a:t>
            </a:r>
          </a:p>
          <a:p>
            <a:pPr marL="0" indent="0">
              <a:buNone/>
            </a:pPr>
            <a:r>
              <a:rPr lang="vi-VN" sz="2800" dirty="0">
                <a:latin typeface="+mj-lt"/>
              </a:rPr>
              <a:t>- Cây này có rất nhiều cây con. Mỗi tuần, thầy sẽ tặng một cây cho em nào đạt kết quả học tập cao nhất trong tuần. Các em cố gắng nhé!</a:t>
            </a:r>
          </a:p>
          <a:p>
            <a:pPr marL="0" indent="0">
              <a:buNone/>
            </a:pPr>
            <a:r>
              <a:rPr lang="vi-VN" sz="2800" b="1" dirty="0">
                <a:latin typeface="+mj-lt"/>
              </a:rPr>
              <a:t>2.</a:t>
            </a:r>
            <a:r>
              <a:rPr lang="vi-VN" sz="2800" dirty="0">
                <a:latin typeface="+mj-lt"/>
              </a:rPr>
              <a:t> Thế là cả lớp đều háo hức. Ai cũng cố gắng học để được nhận phần thưởng của thầy. Cuối năm học, cả lớp đều được tặng cây. Ngay cả Việt, một bạn học khá chậm cũng rất cố gắng và cuối cùng cũng nhận được phần thưởng. Em mang chậu cây nhỏ xíu về nhà và rất tự hào.</a:t>
            </a:r>
          </a:p>
          <a:p>
            <a:pPr marL="0" indent="0">
              <a:buNone/>
            </a:pPr>
            <a:r>
              <a:rPr lang="vi-VN" sz="2800" b="1" dirty="0">
                <a:latin typeface="+mj-lt"/>
              </a:rPr>
              <a:t>3.</a:t>
            </a:r>
            <a:r>
              <a:rPr lang="vi-VN" sz="2800" dirty="0">
                <a:latin typeface="+mj-lt"/>
              </a:rPr>
              <a:t> Một thời gian sau, cây sen đá của Việt lớn lên, sinh ra rất nhiều cây con. Việt tách chúng ra, trồng vào nhiều chậu khác rồi treo lên. Ai đến chơi cũng trầm trồ về những chậu cây xinh đẹp ấy. Bố Việt nói:</a:t>
            </a:r>
          </a:p>
          <a:p>
            <a:pPr marL="0" indent="0">
              <a:buNone/>
            </a:pPr>
            <a:r>
              <a:rPr lang="vi-VN" sz="2800" dirty="0">
                <a:latin typeface="+mj-lt"/>
              </a:rPr>
              <a:t>- Khi cháu đem chậu cây về, vợ chồng tôi đã mừng rơi nước mắt. Thầy giáo của cháu đã làm thay đổi cháu.</a:t>
            </a:r>
          </a:p>
          <a:p>
            <a:pPr marL="0" indent="0" algn="r">
              <a:buNone/>
            </a:pPr>
            <a:r>
              <a:rPr lang="vi-VN" sz="2800" i="1" dirty="0">
                <a:latin typeface="+mj-lt"/>
              </a:rPr>
              <a:t>Theo Thái Hiển</a:t>
            </a:r>
            <a:endParaRPr lang="vi-VN" sz="2800" dirty="0">
              <a:latin typeface="+mj-lt"/>
            </a:endParaRPr>
          </a:p>
          <a:p>
            <a:pPr marL="0" indent="0">
              <a:buNone/>
            </a:pPr>
            <a:endParaRPr lang="en-US" sz="9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2000"/>
          </a:stretch>
        </a:blipFill>
        <a:effectLst/>
      </p:bgPr>
    </p:bg>
    <p:spTree>
      <p:nvGrpSpPr>
        <p:cNvPr id="1" name=""/>
        <p:cNvGrpSpPr/>
        <p:nvPr/>
      </p:nvGrpSpPr>
      <p:grpSpPr>
        <a:xfrm>
          <a:off x="0" y="0"/>
          <a:ext cx="0" cy="0"/>
          <a:chOff x="0" y="0"/>
          <a:chExt cx="0" cy="0"/>
        </a:xfrm>
      </p:grpSpPr>
      <p:sp>
        <p:nvSpPr>
          <p:cNvPr id="6" name="Rectangle 5"/>
          <p:cNvSpPr/>
          <p:nvPr/>
        </p:nvSpPr>
        <p:spPr>
          <a:xfrm>
            <a:off x="3732530" y="2590800"/>
            <a:ext cx="7465695" cy="768350"/>
          </a:xfrm>
          <a:prstGeom prst="rect">
            <a:avLst/>
          </a:prstGeom>
        </p:spPr>
        <p:txBody>
          <a:bodyPr wrap="square">
            <a:spAutoFit/>
          </a:bodyPr>
          <a:lstStyle/>
          <a:p>
            <a:r>
              <a:rPr lang="vi-VN" sz="4400" b="1" i="1" dirty="0">
                <a:solidFill>
                  <a:srgbClr val="FF0000"/>
                </a:solidFill>
                <a:latin typeface="Times New Roman" panose="02020603050405020304" pitchFamily="18" charset="0"/>
                <a:cs typeface="Times New Roman" panose="02020603050405020304" pitchFamily="18" charset="0"/>
              </a:rPr>
              <a:t>Trầm trồ: </a:t>
            </a:r>
            <a:endParaRPr lang="vi-VN" sz="44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171" y="1295650"/>
            <a:ext cx="3238952" cy="32389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2000"/>
          </a:stretch>
        </a:blipFill>
        <a:effectLst/>
      </p:bgPr>
    </p:bg>
    <p:spTree>
      <p:nvGrpSpPr>
        <p:cNvPr id="1" name=""/>
        <p:cNvGrpSpPr/>
        <p:nvPr/>
      </p:nvGrpSpPr>
      <p:grpSpPr>
        <a:xfrm>
          <a:off x="0" y="0"/>
          <a:ext cx="0" cy="0"/>
          <a:chOff x="0" y="0"/>
          <a:chExt cx="0" cy="0"/>
        </a:xfrm>
      </p:grpSpPr>
      <p:sp>
        <p:nvSpPr>
          <p:cNvPr id="6" name="Rectangle 5"/>
          <p:cNvSpPr/>
          <p:nvPr/>
        </p:nvSpPr>
        <p:spPr>
          <a:xfrm>
            <a:off x="3732530" y="2590800"/>
            <a:ext cx="7465695" cy="1445260"/>
          </a:xfrm>
          <a:prstGeom prst="rect">
            <a:avLst/>
          </a:prstGeom>
        </p:spPr>
        <p:txBody>
          <a:bodyPr wrap="square">
            <a:spAutoFit/>
          </a:bodyPr>
          <a:lstStyle/>
          <a:p>
            <a:r>
              <a:rPr lang="vi-VN" sz="4400" b="1" i="1" dirty="0">
                <a:solidFill>
                  <a:srgbClr val="FF0000"/>
                </a:solidFill>
                <a:latin typeface="Times New Roman" panose="02020603050405020304" pitchFamily="18" charset="0"/>
                <a:cs typeface="Times New Roman" panose="02020603050405020304" pitchFamily="18" charset="0"/>
              </a:rPr>
              <a:t>Trầm trồ: </a:t>
            </a:r>
            <a:r>
              <a:rPr lang="vi-VN" sz="4400" dirty="0">
                <a:latin typeface="Times New Roman" panose="02020603050405020304" pitchFamily="18" charset="0"/>
                <a:cs typeface="Times New Roman" panose="02020603050405020304" pitchFamily="18" charset="0"/>
              </a:rPr>
              <a:t>nói lời khen ngợi với vẻ ngạc nhiên, thán phục.</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171" y="1295650"/>
            <a:ext cx="3238952" cy="32389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2000"/>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a:off x="379730" y="990600"/>
            <a:ext cx="635" cy="12192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79730" y="2438400"/>
            <a:ext cx="635" cy="14478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79730" y="4191000"/>
            <a:ext cx="635" cy="19812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8" name="Title 1"/>
          <p:cNvSpPr txBox="1"/>
          <p:nvPr/>
        </p:nvSpPr>
        <p:spPr>
          <a:xfrm>
            <a:off x="4418806" y="0"/>
            <a:ext cx="4457700" cy="7381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Những cây sen đá</a:t>
            </a:r>
            <a:endPar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Subtitle 2"/>
          <p:cNvSpPr txBox="1"/>
          <p:nvPr/>
        </p:nvSpPr>
        <p:spPr>
          <a:xfrm>
            <a:off x="532765" y="737870"/>
            <a:ext cx="11506200" cy="60039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vi-VN" sz="2800" b="1" dirty="0" smtClean="0">
                <a:latin typeface="+mj-lt"/>
              </a:rPr>
              <a:t>1</a:t>
            </a:r>
            <a:r>
              <a:rPr lang="vi-VN" sz="2800" dirty="0" smtClean="0">
                <a:latin typeface="+mj-lt"/>
              </a:rPr>
              <a:t>. Một hôm, thầy Huy mang đến lớp một chậu sen đá. Thầy bảo:</a:t>
            </a:r>
          </a:p>
          <a:p>
            <a:pPr marL="0" indent="0">
              <a:buFont typeface="Arial" panose="020B0604020202020204" pitchFamily="34" charset="0"/>
              <a:buNone/>
            </a:pPr>
            <a:r>
              <a:rPr lang="vi-VN" sz="2800" dirty="0" smtClean="0">
                <a:latin typeface="+mj-lt"/>
              </a:rPr>
              <a:t>- Cây này có rất nhiều cây con. Mỗi tuần, thầy sẽ tặng một cây cho em nào đạt kết quả học tập cao nhất trong tuần. Các em cố gắng nhé!</a:t>
            </a:r>
          </a:p>
          <a:p>
            <a:pPr marL="0" indent="0">
              <a:buFont typeface="Arial" panose="020B0604020202020204" pitchFamily="34" charset="0"/>
              <a:buNone/>
            </a:pPr>
            <a:r>
              <a:rPr lang="vi-VN" sz="2800" b="1" dirty="0" smtClean="0">
                <a:latin typeface="+mj-lt"/>
              </a:rPr>
              <a:t>2.</a:t>
            </a:r>
            <a:r>
              <a:rPr lang="vi-VN" sz="2800" dirty="0" smtClean="0">
                <a:latin typeface="+mj-lt"/>
              </a:rPr>
              <a:t> Thế là cả lớp đều háo hức. Ai cũng cố gắng học để được nhận phần thưởng của thầy. Cuối năm học, cả lớp đều được tặng cây. Ngay cả Việt, một bạn học khá chậm cũng rất cố gắng và cuối cùng cũng nhận được phần thưởng. Em mang chậu cây nhỏ xíu về nhà và rất tự hào.</a:t>
            </a:r>
          </a:p>
          <a:p>
            <a:pPr marL="0" indent="0">
              <a:buFont typeface="Arial" panose="020B0604020202020204" pitchFamily="34" charset="0"/>
              <a:buNone/>
            </a:pPr>
            <a:r>
              <a:rPr lang="vi-VN" sz="2800" b="1" dirty="0" smtClean="0">
                <a:latin typeface="+mj-lt"/>
              </a:rPr>
              <a:t>3.</a:t>
            </a:r>
            <a:r>
              <a:rPr lang="vi-VN" sz="2800" dirty="0" smtClean="0">
                <a:latin typeface="+mj-lt"/>
              </a:rPr>
              <a:t> Một thời gian sau, cây sen đá của Việt lớn lên, sinh ra rất nhiều cây con. Việt tách chúng ra, trồng vào nhiều chậu khác rồi treo lên. Ai đến chơi cũng trầm trồ về những chậu cây xinh đẹp ấy. Bố Việt nói:</a:t>
            </a:r>
          </a:p>
          <a:p>
            <a:pPr marL="0" indent="0">
              <a:buFont typeface="Arial" panose="020B0604020202020204" pitchFamily="34" charset="0"/>
              <a:buNone/>
            </a:pPr>
            <a:r>
              <a:rPr lang="vi-VN" sz="2800" dirty="0" smtClean="0">
                <a:latin typeface="+mj-lt"/>
              </a:rPr>
              <a:t>- Khi cháu đem chậu cây về, vợ chồng tôi đã mừng rơi nước mắt. Thầy giáo của cháu đã làm thay đổi cháu.</a:t>
            </a:r>
          </a:p>
          <a:p>
            <a:pPr marL="0" indent="0" algn="r">
              <a:buFont typeface="Arial" panose="020B0604020202020204" pitchFamily="34" charset="0"/>
              <a:buNone/>
            </a:pPr>
            <a:r>
              <a:rPr lang="vi-VN" sz="2800" i="1" dirty="0" smtClean="0">
                <a:latin typeface="+mj-lt"/>
              </a:rPr>
              <a:t>Theo Thái Hiển</a:t>
            </a:r>
            <a:endParaRPr lang="vi-VN" sz="2800" dirty="0" smtClean="0">
              <a:latin typeface="+mj-lt"/>
            </a:endParaRPr>
          </a:p>
          <a:p>
            <a:pPr marL="0" indent="0">
              <a:buFont typeface="Arial" panose="020B0604020202020204" pitchFamily="34" charset="0"/>
              <a:buNone/>
            </a:pPr>
            <a:endParaRPr lang="en-US" sz="900" dirty="0"/>
          </a:p>
        </p:txBody>
      </p:sp>
      <p:sp>
        <p:nvSpPr>
          <p:cNvPr id="13" name="Oval 12"/>
          <p:cNvSpPr/>
          <p:nvPr/>
        </p:nvSpPr>
        <p:spPr>
          <a:xfrm>
            <a:off x="490402" y="838385"/>
            <a:ext cx="397049" cy="37867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latin typeface="Times New Roman" panose="02020603050405020304" pitchFamily="18" charset="0"/>
                <a:cs typeface="Times New Roman" panose="02020603050405020304" pitchFamily="18" charset="0"/>
              </a:rPr>
              <a:t>1</a:t>
            </a:r>
            <a:endParaRPr lang="vi-VN" sz="2400" b="1" dirty="0">
              <a:latin typeface="Times New Roman" panose="02020603050405020304" pitchFamily="18" charset="0"/>
              <a:cs typeface="Times New Roman" panose="02020603050405020304" pitchFamily="18" charset="0"/>
            </a:endParaRPr>
          </a:p>
        </p:txBody>
      </p:sp>
      <p:sp>
        <p:nvSpPr>
          <p:cNvPr id="14" name="Oval 13"/>
          <p:cNvSpPr/>
          <p:nvPr/>
        </p:nvSpPr>
        <p:spPr>
          <a:xfrm>
            <a:off x="501650" y="2286000"/>
            <a:ext cx="403225" cy="3898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latin typeface="Times New Roman" panose="02020603050405020304" pitchFamily="18" charset="0"/>
                <a:cs typeface="Times New Roman" panose="02020603050405020304" pitchFamily="18" charset="0"/>
              </a:rPr>
              <a:t>2</a:t>
            </a:r>
            <a:endParaRPr lang="vi-VN" sz="2400" b="1" dirty="0">
              <a:latin typeface="Times New Roman" panose="02020603050405020304" pitchFamily="18" charset="0"/>
              <a:cs typeface="Times New Roman" panose="02020603050405020304" pitchFamily="18" charset="0"/>
            </a:endParaRPr>
          </a:p>
        </p:txBody>
      </p:sp>
      <p:sp>
        <p:nvSpPr>
          <p:cNvPr id="15" name="Oval 14"/>
          <p:cNvSpPr/>
          <p:nvPr/>
        </p:nvSpPr>
        <p:spPr>
          <a:xfrm>
            <a:off x="516010" y="4077731"/>
            <a:ext cx="388889" cy="37867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3</a:t>
            </a:r>
            <a:endParaRPr lang="vi-VN" sz="24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up)">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500"/>
                                        <p:tgtEl>
                                          <p:spTgt spid="9"/>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up)">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bldLvl="0" animBg="1"/>
      <p:bldP spid="14" grpId="0" bldLvl="0" animBg="1"/>
      <p:bldP spid="1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2000"/>
          </a:stretch>
        </a:blipFill>
        <a:effectLst/>
      </p:bgPr>
    </p:bg>
    <p:spTree>
      <p:nvGrpSpPr>
        <p:cNvPr id="1" name=""/>
        <p:cNvGrpSpPr/>
        <p:nvPr/>
      </p:nvGrpSpPr>
      <p:grpSpPr>
        <a:xfrm>
          <a:off x="0" y="0"/>
          <a:ext cx="0" cy="0"/>
          <a:chOff x="0" y="0"/>
          <a:chExt cx="0" cy="0"/>
        </a:xfrm>
      </p:grpSpPr>
      <p:sp>
        <p:nvSpPr>
          <p:cNvPr id="8" name="Title 1"/>
          <p:cNvSpPr txBox="1"/>
          <p:nvPr/>
        </p:nvSpPr>
        <p:spPr>
          <a:xfrm>
            <a:off x="3656171" y="76200"/>
            <a:ext cx="4457700" cy="7381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Những cây sen đá</a:t>
            </a:r>
            <a:endPar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Subtitle 2"/>
          <p:cNvSpPr txBox="1"/>
          <p:nvPr/>
        </p:nvSpPr>
        <p:spPr>
          <a:xfrm>
            <a:off x="532765" y="737870"/>
            <a:ext cx="11506200" cy="60039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vi-VN" sz="4400" b="1" dirty="0" smtClean="0">
                <a:latin typeface="+mj-lt"/>
              </a:rPr>
              <a:t>1</a:t>
            </a:r>
            <a:r>
              <a:rPr lang="vi-VN" sz="2800" dirty="0" smtClean="0">
                <a:latin typeface="+mj-lt"/>
              </a:rPr>
              <a:t>. </a:t>
            </a:r>
            <a:r>
              <a:rPr lang="vi-VN" sz="4400" dirty="0" smtClean="0">
                <a:latin typeface="+mj-lt"/>
              </a:rPr>
              <a:t>Một hôm, thầy Huy mang đến lớp một chậu sen đá. Thầy bảo:</a:t>
            </a:r>
          </a:p>
          <a:p>
            <a:pPr marL="0" indent="0">
              <a:buFont typeface="Arial" panose="020B0604020202020204" pitchFamily="34" charset="0"/>
              <a:buNone/>
            </a:pPr>
            <a:r>
              <a:rPr lang="vi-VN" sz="4400" dirty="0" smtClean="0">
                <a:latin typeface="+mj-lt"/>
              </a:rPr>
              <a:t>- Cây này có rất nhiều cây con. Mỗi tuần, thầy sẽ tặng một cây cho em nào đạt kết quả học tập cao nhất trong tuần. Các em cố gắng nhé!</a:t>
            </a:r>
          </a:p>
          <a:p>
            <a:pPr marL="0" indent="0">
              <a:buFont typeface="Arial" panose="020B0604020202020204" pitchFamily="34" charset="0"/>
              <a:buNone/>
            </a:pPr>
            <a:endParaRPr lang="en-US" sz="4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2000"/>
          </a:stretch>
        </a:blipFill>
        <a:effectLst/>
      </p:bgPr>
    </p:bg>
    <p:spTree>
      <p:nvGrpSpPr>
        <p:cNvPr id="1" name=""/>
        <p:cNvGrpSpPr/>
        <p:nvPr/>
      </p:nvGrpSpPr>
      <p:grpSpPr>
        <a:xfrm>
          <a:off x="0" y="0"/>
          <a:ext cx="0" cy="0"/>
          <a:chOff x="0" y="0"/>
          <a:chExt cx="0" cy="0"/>
        </a:xfrm>
      </p:grpSpPr>
      <p:sp>
        <p:nvSpPr>
          <p:cNvPr id="9" name="Rectangle 8"/>
          <p:cNvSpPr/>
          <p:nvPr/>
        </p:nvSpPr>
        <p:spPr>
          <a:xfrm>
            <a:off x="342106" y="2667000"/>
            <a:ext cx="11505407" cy="1445260"/>
          </a:xfrm>
          <a:prstGeom prst="rect">
            <a:avLst/>
          </a:prstGeom>
        </p:spPr>
        <p:txBody>
          <a:bodyPr wrap="square">
            <a:spAutoFit/>
          </a:bodyPr>
          <a:lstStyle/>
          <a:p>
            <a:r>
              <a:rPr lang="en-US" altLang="vi-VN" sz="4400" b="1" dirty="0">
                <a:latin typeface="Times New Roman" panose="02020603050405020304" pitchFamily="18" charset="0"/>
                <a:cs typeface="Times New Roman" panose="02020603050405020304" pitchFamily="18" charset="0"/>
              </a:rPr>
              <a:t>    </a:t>
            </a:r>
            <a:r>
              <a:rPr lang="vi-VN" sz="4400" b="1" dirty="0">
                <a:latin typeface="Times New Roman" panose="02020603050405020304" pitchFamily="18" charset="0"/>
                <a:cs typeface="Times New Roman" panose="02020603050405020304" pitchFamily="18" charset="0"/>
              </a:rPr>
              <a:t>Mỗi tuần, thầy </a:t>
            </a:r>
            <a:r>
              <a:rPr lang="vi-VN" sz="4400" b="1" dirty="0">
                <a:solidFill>
                  <a:srgbClr val="FF0000"/>
                </a:solidFill>
                <a:latin typeface="Times New Roman" panose="02020603050405020304" pitchFamily="18" charset="0"/>
                <a:cs typeface="Times New Roman" panose="02020603050405020304" pitchFamily="18" charset="0"/>
              </a:rPr>
              <a:t>sẽ tặng</a:t>
            </a:r>
            <a:r>
              <a:rPr lang="vi-VN" sz="4400" b="1" dirty="0">
                <a:latin typeface="Times New Roman" panose="02020603050405020304" pitchFamily="18" charset="0"/>
                <a:cs typeface="Times New Roman" panose="02020603050405020304" pitchFamily="18" charset="0"/>
              </a:rPr>
              <a:t> một cây cho em nào đạt kết quả học tập </a:t>
            </a:r>
            <a:r>
              <a:rPr lang="vi-VN" sz="4400" b="1" dirty="0">
                <a:solidFill>
                  <a:srgbClr val="FF0000"/>
                </a:solidFill>
                <a:latin typeface="Times New Roman" panose="02020603050405020304" pitchFamily="18" charset="0"/>
                <a:cs typeface="Times New Roman" panose="02020603050405020304" pitchFamily="18" charset="0"/>
              </a:rPr>
              <a:t>cao nhất</a:t>
            </a:r>
            <a:r>
              <a:rPr lang="vi-VN" sz="4400" b="1" dirty="0">
                <a:latin typeface="Times New Roman" panose="02020603050405020304" pitchFamily="18" charset="0"/>
                <a:cs typeface="Times New Roman" panose="02020603050405020304" pitchFamily="18" charset="0"/>
              </a:rPr>
              <a:t> trong tuần. </a:t>
            </a:r>
            <a:endParaRPr lang="en-US" sz="4400" b="1" dirty="0">
              <a:latin typeface="Times New Roman" panose="02020603050405020304" pitchFamily="18" charset="0"/>
              <a:cs typeface="Times New Roman" panose="02020603050405020304" pitchFamily="18" charset="0"/>
            </a:endParaRPr>
          </a:p>
        </p:txBody>
      </p:sp>
      <p:cxnSp>
        <p:nvCxnSpPr>
          <p:cNvPr id="13" name="Straight Connector 12"/>
          <p:cNvCxnSpPr/>
          <p:nvPr/>
        </p:nvCxnSpPr>
        <p:spPr>
          <a:xfrm flipH="1">
            <a:off x="9980771" y="3505329"/>
            <a:ext cx="76200" cy="5577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0056971" y="3505329"/>
            <a:ext cx="76200" cy="5577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8380560" y="2819785"/>
            <a:ext cx="76200" cy="5577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351519" y="2819597"/>
            <a:ext cx="76200" cy="5577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2000"/>
          </a:stretch>
        </a:blipFill>
        <a:effectLst/>
      </p:bgPr>
    </p:bg>
    <p:spTree>
      <p:nvGrpSpPr>
        <p:cNvPr id="1" name=""/>
        <p:cNvGrpSpPr/>
        <p:nvPr/>
      </p:nvGrpSpPr>
      <p:grpSpPr>
        <a:xfrm>
          <a:off x="0" y="0"/>
          <a:ext cx="0" cy="0"/>
          <a:chOff x="0" y="0"/>
          <a:chExt cx="0" cy="0"/>
        </a:xfrm>
      </p:grpSpPr>
      <p:sp>
        <p:nvSpPr>
          <p:cNvPr id="8" name="Title 1"/>
          <p:cNvSpPr txBox="1"/>
          <p:nvPr/>
        </p:nvSpPr>
        <p:spPr>
          <a:xfrm>
            <a:off x="3427571" y="152400"/>
            <a:ext cx="4457700" cy="7381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Những cây sen đá</a:t>
            </a:r>
            <a:endPar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Subtitle 2"/>
          <p:cNvSpPr txBox="1"/>
          <p:nvPr/>
        </p:nvSpPr>
        <p:spPr>
          <a:xfrm>
            <a:off x="532765" y="737870"/>
            <a:ext cx="11506200" cy="60039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vi-VN" sz="4400" b="1" dirty="0" smtClean="0">
                <a:latin typeface="+mj-lt"/>
              </a:rPr>
              <a:t>2.</a:t>
            </a:r>
            <a:r>
              <a:rPr lang="vi-VN" sz="4400" dirty="0" smtClean="0">
                <a:latin typeface="+mj-lt"/>
              </a:rPr>
              <a:t> Thế là cả lớp đều háo hức. Ai cũng cố gắng học để được nhận phần thưởng của thầy. Cuối năm học, cả lớp đều được tặng cây. Ngay cả Việt, một bạn học khá chậm cũng rất cố gắng và cuối cùng cũng nhận được phần thưởng. Em mang chậu cây nhỏ xíu về nhà và rất tự hào.</a:t>
            </a:r>
          </a:p>
          <a:p>
            <a:pPr marL="0" indent="0">
              <a:buFont typeface="Arial" panose="020B0604020202020204" pitchFamily="34" charset="0"/>
              <a:buNone/>
            </a:pPr>
            <a:endParaRPr lang="en-US" sz="4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2406" y="-914400"/>
            <a:ext cx="6858000" cy="685800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25173" r="21335" b="8889"/>
          <a:stretch>
            <a:fillRect/>
          </a:stretch>
        </p:blipFill>
        <p:spPr>
          <a:xfrm>
            <a:off x="3352007" y="1943100"/>
            <a:ext cx="1295400" cy="2590800"/>
          </a:xfrm>
          <a:prstGeom prst="rect">
            <a:avLst/>
          </a:prstGeom>
        </p:spPr>
      </p:pic>
      <p:sp>
        <p:nvSpPr>
          <p:cNvPr id="4" name="TextBox 3"/>
          <p:cNvSpPr txBox="1"/>
          <p:nvPr/>
        </p:nvSpPr>
        <p:spPr>
          <a:xfrm>
            <a:off x="4342606" y="2176671"/>
            <a:ext cx="3962400" cy="2123658"/>
          </a:xfrm>
          <a:prstGeom prst="rect">
            <a:avLst/>
          </a:prstGeom>
          <a:noFill/>
        </p:spPr>
        <p:txBody>
          <a:bodyPr wrap="square" rtlCol="0">
            <a:spAutoFit/>
          </a:bodyPr>
          <a:lstStyle/>
          <a:p>
            <a:pPr algn="ctr"/>
            <a:r>
              <a:rPr lang="en-US" sz="6600" b="1" dirty="0" smtClean="0">
                <a:solidFill>
                  <a:srgbClr val="F2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KHỞI ĐỘNG</a:t>
            </a:r>
            <a:endParaRPr lang="en-US" sz="6600" b="1" dirty="0">
              <a:solidFill>
                <a:srgbClr val="F2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ounded Rectangle 4"/>
          <p:cNvSpPr/>
          <p:nvPr/>
        </p:nvSpPr>
        <p:spPr>
          <a:xfrm>
            <a:off x="0" y="0"/>
            <a:ext cx="1370806" cy="1066800"/>
          </a:xfrm>
          <a:prstGeom prst="roundRect">
            <a:avLst/>
          </a:prstGeom>
          <a:solidFill>
            <a:srgbClr val="F0F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2000"/>
          </a:stretch>
        </a:blipFill>
        <a:effectLst/>
      </p:bgPr>
    </p:bg>
    <p:spTree>
      <p:nvGrpSpPr>
        <p:cNvPr id="1" name=""/>
        <p:cNvGrpSpPr/>
        <p:nvPr/>
      </p:nvGrpSpPr>
      <p:grpSpPr>
        <a:xfrm>
          <a:off x="0" y="0"/>
          <a:ext cx="0" cy="0"/>
          <a:chOff x="0" y="0"/>
          <a:chExt cx="0" cy="0"/>
        </a:xfrm>
      </p:grpSpPr>
      <p:sp>
        <p:nvSpPr>
          <p:cNvPr id="5" name="Rectangle 4"/>
          <p:cNvSpPr/>
          <p:nvPr/>
        </p:nvSpPr>
        <p:spPr>
          <a:xfrm>
            <a:off x="684530" y="2590800"/>
            <a:ext cx="6466840" cy="768350"/>
          </a:xfrm>
          <a:prstGeom prst="rect">
            <a:avLst/>
          </a:prstGeom>
        </p:spPr>
        <p:txBody>
          <a:bodyPr wrap="square">
            <a:spAutoFit/>
          </a:bodyPr>
          <a:lstStyle/>
          <a:p>
            <a:r>
              <a:rPr lang="vi-VN" sz="4400" b="1" i="1" dirty="0">
                <a:solidFill>
                  <a:srgbClr val="FF0000"/>
                </a:solidFill>
                <a:latin typeface="Times New Roman" panose="02020603050405020304" pitchFamily="18" charset="0"/>
                <a:cs typeface="Times New Roman" panose="02020603050405020304" pitchFamily="18" charset="0"/>
              </a:rPr>
              <a:t>Háo hức</a:t>
            </a:r>
            <a:r>
              <a:rPr lang="vi-VN" sz="4400" b="1" i="1" dirty="0" smtClean="0">
                <a:solidFill>
                  <a:srgbClr val="FF0000"/>
                </a:solidFill>
                <a:latin typeface="Times New Roman" panose="02020603050405020304" pitchFamily="18" charset="0"/>
                <a:cs typeface="Times New Roman" panose="02020603050405020304" pitchFamily="18" charset="0"/>
              </a:rPr>
              <a:t>: </a:t>
            </a:r>
            <a:endParaRPr lang="vi-VN" sz="44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3580" t="8277" r="29797" b="25432"/>
          <a:stretch>
            <a:fillRect/>
          </a:stretch>
        </p:blipFill>
        <p:spPr>
          <a:xfrm>
            <a:off x="7009422" y="1700530"/>
            <a:ext cx="2431003" cy="34565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2000"/>
          </a:stretch>
        </a:blipFill>
        <a:effectLst/>
      </p:bgPr>
    </p:bg>
    <p:spTree>
      <p:nvGrpSpPr>
        <p:cNvPr id="1" name=""/>
        <p:cNvGrpSpPr/>
        <p:nvPr/>
      </p:nvGrpSpPr>
      <p:grpSpPr>
        <a:xfrm>
          <a:off x="0" y="0"/>
          <a:ext cx="0" cy="0"/>
          <a:chOff x="0" y="0"/>
          <a:chExt cx="0" cy="0"/>
        </a:xfrm>
      </p:grpSpPr>
      <p:sp>
        <p:nvSpPr>
          <p:cNvPr id="5" name="Rectangle 4"/>
          <p:cNvSpPr/>
          <p:nvPr/>
        </p:nvSpPr>
        <p:spPr>
          <a:xfrm>
            <a:off x="684530" y="2590800"/>
            <a:ext cx="6466840" cy="1445260"/>
          </a:xfrm>
          <a:prstGeom prst="rect">
            <a:avLst/>
          </a:prstGeom>
        </p:spPr>
        <p:txBody>
          <a:bodyPr wrap="square">
            <a:spAutoFit/>
          </a:bodyPr>
          <a:lstStyle/>
          <a:p>
            <a:r>
              <a:rPr lang="vi-VN" sz="4400" b="1" i="1" dirty="0">
                <a:solidFill>
                  <a:srgbClr val="FF0000"/>
                </a:solidFill>
                <a:latin typeface="Times New Roman" panose="02020603050405020304" pitchFamily="18" charset="0"/>
                <a:cs typeface="Times New Roman" panose="02020603050405020304" pitchFamily="18" charset="0"/>
              </a:rPr>
              <a:t>Háo hức</a:t>
            </a:r>
            <a:r>
              <a:rPr lang="vi-VN" sz="4400" b="1" i="1" dirty="0" smtClean="0">
                <a:solidFill>
                  <a:srgbClr val="FF0000"/>
                </a:solidFill>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rất vui và mong muốn điều tốt đẹp đến ngay.</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3580" t="8277" r="29797" b="25432"/>
          <a:stretch>
            <a:fillRect/>
          </a:stretch>
        </p:blipFill>
        <p:spPr>
          <a:xfrm>
            <a:off x="7009422" y="1700530"/>
            <a:ext cx="2431003" cy="34565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2000"/>
          </a:stretch>
        </a:blipFill>
        <a:effectLst/>
      </p:bgPr>
    </p:bg>
    <p:spTree>
      <p:nvGrpSpPr>
        <p:cNvPr id="1" name=""/>
        <p:cNvGrpSpPr/>
        <p:nvPr/>
      </p:nvGrpSpPr>
      <p:grpSpPr>
        <a:xfrm>
          <a:off x="0" y="0"/>
          <a:ext cx="0" cy="0"/>
          <a:chOff x="0" y="0"/>
          <a:chExt cx="0" cy="0"/>
        </a:xfrm>
      </p:grpSpPr>
      <p:sp>
        <p:nvSpPr>
          <p:cNvPr id="3" name="Text Box 2"/>
          <p:cNvSpPr txBox="1"/>
          <p:nvPr/>
        </p:nvSpPr>
        <p:spPr>
          <a:xfrm>
            <a:off x="303530" y="2514600"/>
            <a:ext cx="11574780" cy="2122805"/>
          </a:xfrm>
          <a:prstGeom prst="rect">
            <a:avLst/>
          </a:prstGeom>
          <a:noFill/>
        </p:spPr>
        <p:txBody>
          <a:bodyPr wrap="square" rtlCol="0" anchor="t">
            <a:spAutoFit/>
          </a:bodyPr>
          <a:lstStyle/>
          <a:p>
            <a:pPr algn="just"/>
            <a:r>
              <a:rPr lang="en-US" altLang="vi-VN" sz="4400" b="1" dirty="0">
                <a:latin typeface="Times New Roman" panose="02020603050405020304" pitchFamily="18" charset="0"/>
                <a:cs typeface="Times New Roman" panose="02020603050405020304" pitchFamily="18" charset="0"/>
                <a:sym typeface="+mn-ea"/>
              </a:rPr>
              <a:t>   </a:t>
            </a:r>
            <a:r>
              <a:rPr lang="vi-VN" sz="4400" b="1" dirty="0">
                <a:latin typeface="Times New Roman" panose="02020603050405020304" pitchFamily="18" charset="0"/>
                <a:cs typeface="Times New Roman" panose="02020603050405020304" pitchFamily="18" charset="0"/>
                <a:sym typeface="+mn-ea"/>
              </a:rPr>
              <a:t>Ngay cả Việt, một bạn học khá chậm cũng rất </a:t>
            </a:r>
          </a:p>
          <a:p>
            <a:pPr algn="just"/>
            <a:r>
              <a:rPr lang="vi-VN" sz="4400" b="1" dirty="0">
                <a:solidFill>
                  <a:srgbClr val="FF0000"/>
                </a:solidFill>
                <a:latin typeface="Times New Roman" panose="02020603050405020304" pitchFamily="18" charset="0"/>
                <a:cs typeface="Times New Roman" panose="02020603050405020304" pitchFamily="18" charset="0"/>
                <a:sym typeface="+mn-ea"/>
              </a:rPr>
              <a:t>cố gắng</a:t>
            </a:r>
            <a:r>
              <a:rPr lang="vi-VN" sz="4400" b="1" dirty="0">
                <a:latin typeface="Times New Roman" panose="02020603050405020304" pitchFamily="18" charset="0"/>
                <a:cs typeface="Times New Roman" panose="02020603050405020304" pitchFamily="18" charset="0"/>
                <a:sym typeface="+mn-ea"/>
              </a:rPr>
              <a:t> và </a:t>
            </a:r>
            <a:r>
              <a:rPr lang="vi-VN" sz="4400" b="1" dirty="0">
                <a:solidFill>
                  <a:srgbClr val="FF0000"/>
                </a:solidFill>
                <a:latin typeface="Times New Roman" panose="02020603050405020304" pitchFamily="18" charset="0"/>
                <a:cs typeface="Times New Roman" panose="02020603050405020304" pitchFamily="18" charset="0"/>
                <a:sym typeface="+mn-ea"/>
              </a:rPr>
              <a:t>cuối cùng</a:t>
            </a:r>
            <a:r>
              <a:rPr lang="vi-VN" sz="4400" b="1" dirty="0">
                <a:latin typeface="Times New Roman" panose="02020603050405020304" pitchFamily="18" charset="0"/>
                <a:cs typeface="Times New Roman" panose="02020603050405020304" pitchFamily="18" charset="0"/>
                <a:sym typeface="+mn-ea"/>
              </a:rPr>
              <a:t> cũng nhận được phần thưởng. </a:t>
            </a:r>
            <a:endParaRPr lang="en-US" sz="4400"/>
          </a:p>
        </p:txBody>
      </p:sp>
      <p:cxnSp>
        <p:nvCxnSpPr>
          <p:cNvPr id="4" name="Straight Connector 3"/>
          <p:cNvCxnSpPr/>
          <p:nvPr/>
        </p:nvCxnSpPr>
        <p:spPr>
          <a:xfrm flipH="1">
            <a:off x="3961278" y="2666889"/>
            <a:ext cx="76200" cy="5577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9600078" y="2666889"/>
            <a:ext cx="76200" cy="5577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437278" y="3352689"/>
            <a:ext cx="76200" cy="5577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84878" y="4038489"/>
            <a:ext cx="76200" cy="5577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361078" y="4038489"/>
            <a:ext cx="76200" cy="5577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2000"/>
          </a:stretch>
        </a:blipFill>
        <a:effectLst/>
      </p:bgPr>
    </p:bg>
    <p:spTree>
      <p:nvGrpSpPr>
        <p:cNvPr id="1" name=""/>
        <p:cNvGrpSpPr/>
        <p:nvPr/>
      </p:nvGrpSpPr>
      <p:grpSpPr>
        <a:xfrm>
          <a:off x="0" y="0"/>
          <a:ext cx="0" cy="0"/>
          <a:chOff x="0" y="0"/>
          <a:chExt cx="0" cy="0"/>
        </a:xfrm>
      </p:grpSpPr>
      <p:sp>
        <p:nvSpPr>
          <p:cNvPr id="8" name="Title 1"/>
          <p:cNvSpPr txBox="1"/>
          <p:nvPr/>
        </p:nvSpPr>
        <p:spPr>
          <a:xfrm>
            <a:off x="4418806" y="0"/>
            <a:ext cx="4457700" cy="7381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Những cây sen đá</a:t>
            </a:r>
            <a:endPar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Subtitle 2"/>
          <p:cNvSpPr txBox="1"/>
          <p:nvPr/>
        </p:nvSpPr>
        <p:spPr>
          <a:xfrm>
            <a:off x="532765" y="737870"/>
            <a:ext cx="11506200" cy="60039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vi-VN" sz="4400" b="1" dirty="0" smtClean="0">
                <a:latin typeface="+mj-lt"/>
              </a:rPr>
              <a:t>3.</a:t>
            </a:r>
            <a:r>
              <a:rPr lang="vi-VN" sz="4400" dirty="0" smtClean="0">
                <a:latin typeface="+mj-lt"/>
              </a:rPr>
              <a:t> Một thời gian sau, cây sen đá của Việt lớn lên, sinh ra rất nhiều cây con. Việt tách chúng ra, trồng vào nhiều chậu khác rồi treo lên. Ai đến chơi cũng trầm trồ về những chậu cây xinh đẹp ấy. Bố Việt nói:</a:t>
            </a:r>
          </a:p>
          <a:p>
            <a:pPr marL="0" indent="0">
              <a:buFont typeface="Arial" panose="020B0604020202020204" pitchFamily="34" charset="0"/>
              <a:buNone/>
            </a:pPr>
            <a:r>
              <a:rPr lang="vi-VN" sz="4400" dirty="0" smtClean="0">
                <a:latin typeface="+mj-lt"/>
              </a:rPr>
              <a:t>- Khi cháu đem chậu cây về, vợ chồng tôi đã mừng rơi nước mắt. Thầy giáo của cháu đã làm thay đổi cháu.</a:t>
            </a:r>
          </a:p>
          <a:p>
            <a:pPr marL="0" indent="0">
              <a:buFont typeface="Arial" panose="020B0604020202020204" pitchFamily="34" charset="0"/>
              <a:buNone/>
            </a:pPr>
            <a:endParaRPr lang="en-US" sz="4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2000"/>
          </a:stretch>
        </a:blipFill>
        <a:effectLst/>
      </p:bgPr>
    </p:bg>
    <p:spTree>
      <p:nvGrpSpPr>
        <p:cNvPr id="1" name=""/>
        <p:cNvGrpSpPr/>
        <p:nvPr/>
      </p:nvGrpSpPr>
      <p:grpSpPr>
        <a:xfrm>
          <a:off x="0" y="0"/>
          <a:ext cx="0" cy="0"/>
          <a:chOff x="0" y="0"/>
          <a:chExt cx="0" cy="0"/>
        </a:xfrm>
      </p:grpSpPr>
      <p:sp>
        <p:nvSpPr>
          <p:cNvPr id="4" name="Rectangle 3"/>
          <p:cNvSpPr/>
          <p:nvPr/>
        </p:nvSpPr>
        <p:spPr>
          <a:xfrm>
            <a:off x="760571" y="2362061"/>
            <a:ext cx="10363200" cy="1445260"/>
          </a:xfrm>
          <a:prstGeom prst="rect">
            <a:avLst/>
          </a:prstGeom>
        </p:spPr>
        <p:txBody>
          <a:bodyPr wrap="square">
            <a:spAutoFit/>
          </a:bodyPr>
          <a:lstStyle/>
          <a:p>
            <a:r>
              <a:rPr lang="vi-VN" sz="4400" b="1" dirty="0">
                <a:latin typeface="Times New Roman" panose="02020603050405020304" pitchFamily="18" charset="0"/>
                <a:cs typeface="Times New Roman" panose="02020603050405020304" pitchFamily="18" charset="0"/>
              </a:rPr>
              <a:t>Ai đến chơi cũng </a:t>
            </a:r>
            <a:r>
              <a:rPr lang="vi-VN" sz="4400" b="1" dirty="0">
                <a:solidFill>
                  <a:schemeClr val="tx1"/>
                </a:solidFill>
                <a:latin typeface="Times New Roman" panose="02020603050405020304" pitchFamily="18" charset="0"/>
                <a:cs typeface="Times New Roman" panose="02020603050405020304" pitchFamily="18" charset="0"/>
              </a:rPr>
              <a:t>trầm trồ</a:t>
            </a:r>
            <a:r>
              <a:rPr lang="vi-VN" sz="4400" b="1" dirty="0">
                <a:latin typeface="Times New Roman" panose="02020603050405020304" pitchFamily="18" charset="0"/>
                <a:cs typeface="Times New Roman" panose="02020603050405020304" pitchFamily="18" charset="0"/>
              </a:rPr>
              <a:t> về những chậu cây </a:t>
            </a:r>
            <a:r>
              <a:rPr lang="vi-VN" sz="4400" b="1" dirty="0">
                <a:solidFill>
                  <a:srgbClr val="FF0000"/>
                </a:solidFill>
                <a:latin typeface="Times New Roman" panose="02020603050405020304" pitchFamily="18" charset="0"/>
                <a:cs typeface="Times New Roman" panose="02020603050405020304" pitchFamily="18" charset="0"/>
              </a:rPr>
              <a:t>xinh đẹp ấy</a:t>
            </a:r>
            <a:r>
              <a:rPr lang="vi-VN" sz="4400" b="1" dirty="0">
                <a:latin typeface="Times New Roman" panose="02020603050405020304" pitchFamily="18" charset="0"/>
                <a:cs typeface="Times New Roman" panose="02020603050405020304" pitchFamily="18" charset="0"/>
              </a:rPr>
              <a:t>. </a:t>
            </a:r>
            <a:endParaRPr lang="en-US" sz="4400" b="1" dirty="0"/>
          </a:p>
        </p:txBody>
      </p:sp>
      <p:cxnSp>
        <p:nvCxnSpPr>
          <p:cNvPr id="5" name="Straight Connector 4"/>
          <p:cNvCxnSpPr/>
          <p:nvPr/>
        </p:nvCxnSpPr>
        <p:spPr>
          <a:xfrm flipH="1">
            <a:off x="7085171" y="2490331"/>
            <a:ext cx="76200" cy="5577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4646771" y="3250035"/>
            <a:ext cx="76200" cy="5577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4722971" y="3250035"/>
            <a:ext cx="76200" cy="5577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656058" y="2514666"/>
            <a:ext cx="76200" cy="5577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2000"/>
          </a:stretch>
        </a:blipFill>
        <a:effectLst/>
      </p:bgPr>
    </p:bg>
    <p:spTree>
      <p:nvGrpSpPr>
        <p:cNvPr id="1" name=""/>
        <p:cNvGrpSpPr/>
        <p:nvPr/>
      </p:nvGrpSpPr>
      <p:grpSpPr>
        <a:xfrm>
          <a:off x="0" y="0"/>
          <a:ext cx="0" cy="0"/>
          <a:chOff x="0" y="0"/>
          <a:chExt cx="0" cy="0"/>
        </a:xfrm>
      </p:grpSpPr>
      <p:sp>
        <p:nvSpPr>
          <p:cNvPr id="8" name="Rectangle 7"/>
          <p:cNvSpPr/>
          <p:nvPr/>
        </p:nvSpPr>
        <p:spPr>
          <a:xfrm>
            <a:off x="912971" y="2591038"/>
            <a:ext cx="10100945" cy="768350"/>
          </a:xfrm>
          <a:prstGeom prst="rect">
            <a:avLst/>
          </a:prstGeom>
        </p:spPr>
        <p:txBody>
          <a:bodyPr wrap="none">
            <a:spAutoFit/>
          </a:bodyPr>
          <a:lstStyle/>
          <a:p>
            <a:r>
              <a:rPr lang="vi-VN" sz="4400" b="1" dirty="0">
                <a:latin typeface="Times New Roman" panose="02020603050405020304" pitchFamily="18" charset="0"/>
                <a:cs typeface="Times New Roman" panose="02020603050405020304" pitchFamily="18" charset="0"/>
              </a:rPr>
              <a:t>Thầy giáo của cháu </a:t>
            </a:r>
            <a:r>
              <a:rPr lang="vi-VN" sz="4400" b="1" dirty="0">
                <a:solidFill>
                  <a:srgbClr val="FF0000"/>
                </a:solidFill>
                <a:latin typeface="Times New Roman" panose="02020603050405020304" pitchFamily="18" charset="0"/>
                <a:cs typeface="Times New Roman" panose="02020603050405020304" pitchFamily="18" charset="0"/>
              </a:rPr>
              <a:t>đã làm</a:t>
            </a:r>
            <a:r>
              <a:rPr lang="vi-VN" sz="4400" b="1" dirty="0">
                <a:latin typeface="Times New Roman" panose="02020603050405020304" pitchFamily="18" charset="0"/>
                <a:cs typeface="Times New Roman" panose="02020603050405020304" pitchFamily="18" charset="0"/>
              </a:rPr>
              <a:t> thay đổi cháu.</a:t>
            </a:r>
          </a:p>
        </p:txBody>
      </p:sp>
      <p:cxnSp>
        <p:nvCxnSpPr>
          <p:cNvPr id="11" name="Straight Connector 10"/>
          <p:cNvCxnSpPr/>
          <p:nvPr/>
        </p:nvCxnSpPr>
        <p:spPr>
          <a:xfrm flipH="1">
            <a:off x="5713458" y="2743266"/>
            <a:ext cx="76200" cy="5577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0895404" y="2744073"/>
            <a:ext cx="76200" cy="5577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0971604" y="2744708"/>
            <a:ext cx="76200" cy="5577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418806" y="0"/>
            <a:ext cx="4457700" cy="738187"/>
          </a:xfrm>
        </p:spPr>
        <p:txBody>
          <a:bodyPr>
            <a:noAutofit/>
          </a:bodyPr>
          <a:lstStyle/>
          <a:p>
            <a:r>
              <a:rPr lang="en-US"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Những</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cây</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sen</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đá</a:t>
            </a:r>
            <a:endPar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4294967295"/>
          </p:nvPr>
        </p:nvSpPr>
        <p:spPr>
          <a:xfrm>
            <a:off x="227965" y="838200"/>
            <a:ext cx="11811000" cy="6020435"/>
          </a:xfrm>
        </p:spPr>
        <p:txBody>
          <a:bodyPr>
            <a:noAutofit/>
          </a:bodyPr>
          <a:lstStyle/>
          <a:p>
            <a:pPr marL="0" indent="0">
              <a:buNone/>
            </a:pPr>
            <a:r>
              <a:rPr lang="vi-VN" sz="2800" b="1" dirty="0">
                <a:latin typeface="+mj-lt"/>
              </a:rPr>
              <a:t>1</a:t>
            </a:r>
            <a:r>
              <a:rPr lang="vi-VN" sz="2800" dirty="0">
                <a:latin typeface="+mj-lt"/>
              </a:rPr>
              <a:t>. Một hôm, thầy Huy mang đến lớp một chậu sen đá. Thầy bảo:</a:t>
            </a:r>
          </a:p>
          <a:p>
            <a:pPr marL="0" indent="0">
              <a:buNone/>
            </a:pPr>
            <a:r>
              <a:rPr lang="vi-VN" sz="2800" dirty="0">
                <a:latin typeface="+mj-lt"/>
              </a:rPr>
              <a:t>- Cây này có rất nhiều cây con. Mỗi tuần, thầy sẽ tặng một cây cho em nào đạt kết quả học tập cao nhất trong tuần. Các em cố gắng nhé!</a:t>
            </a:r>
          </a:p>
          <a:p>
            <a:pPr marL="0" indent="0">
              <a:buNone/>
            </a:pPr>
            <a:r>
              <a:rPr lang="vi-VN" sz="2800" b="1" dirty="0">
                <a:latin typeface="+mj-lt"/>
              </a:rPr>
              <a:t>2.</a:t>
            </a:r>
            <a:r>
              <a:rPr lang="vi-VN" sz="2800" dirty="0">
                <a:latin typeface="+mj-lt"/>
              </a:rPr>
              <a:t> Thế là cả lớp đều háo hức. Ai cũng cố gắng học để được nhận phần thưởng của thầy. Cuối năm học, cả lớp đều được tặng cây. Ngay cả Việt, một bạn học khá chậm cũng rất cố gắng và cuối cùng cũng nhận được phần thưởng. Em mang chậu cây nhỏ xíu về nhà và rất tự hào.</a:t>
            </a:r>
          </a:p>
          <a:p>
            <a:pPr marL="0" indent="0">
              <a:buNone/>
            </a:pPr>
            <a:r>
              <a:rPr lang="vi-VN" sz="2800" b="1" dirty="0">
                <a:latin typeface="+mj-lt"/>
              </a:rPr>
              <a:t>3.</a:t>
            </a:r>
            <a:r>
              <a:rPr lang="vi-VN" sz="2800" dirty="0">
                <a:latin typeface="+mj-lt"/>
              </a:rPr>
              <a:t> Một thời gian sau, cây sen đá của Việt lớn lên, sinh ra rất nhiều cây con. Việt tách chúng ra, trồng vào nhiều chậu khác rồi treo lên. Ai đến chơi cũng trầm trồ về những chậu cây xinh đẹp ấy. Bố Việt nói:</a:t>
            </a:r>
          </a:p>
          <a:p>
            <a:pPr marL="0" indent="0">
              <a:buNone/>
            </a:pPr>
            <a:r>
              <a:rPr lang="vi-VN" sz="2800" dirty="0">
                <a:latin typeface="+mj-lt"/>
              </a:rPr>
              <a:t>- Khi cháu đem chậu cây về, vợ chồng tôi đã mừng rơi nước mắt. Thầy giáo của cháu đã làm thay đổi cháu.</a:t>
            </a:r>
          </a:p>
          <a:p>
            <a:pPr marL="0" indent="0" algn="r">
              <a:buNone/>
            </a:pPr>
            <a:r>
              <a:rPr lang="vi-VN" sz="2800" i="1" dirty="0">
                <a:latin typeface="+mj-lt"/>
              </a:rPr>
              <a:t>Theo Thái Hiển</a:t>
            </a:r>
            <a:endParaRPr lang="vi-VN" sz="2800" dirty="0">
              <a:latin typeface="+mj-lt"/>
            </a:endParaRPr>
          </a:p>
          <a:p>
            <a:pPr marL="0" indent="0">
              <a:buNone/>
            </a:pPr>
            <a:endParaRPr lang="en-US" sz="900" dirty="0"/>
          </a:p>
        </p:txBody>
      </p:sp>
      <p:sp>
        <p:nvSpPr>
          <p:cNvPr id="4" name="Flowchart: Terminator 3"/>
          <p:cNvSpPr/>
          <p:nvPr/>
        </p:nvSpPr>
        <p:spPr>
          <a:xfrm>
            <a:off x="227965" y="36195"/>
            <a:ext cx="4072255" cy="701675"/>
          </a:xfrm>
          <a:prstGeom prst="flowChartTerminator">
            <a:avLst/>
          </a:prstGeom>
          <a:solidFill>
            <a:srgbClr val="00206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smtClean="0">
              <a:solidFill>
                <a:schemeClr val="bg1"/>
              </a:solidFill>
              <a:latin typeface="Times New Roman" panose="02020603050405020304" pitchFamily="18" charset="0"/>
              <a:cs typeface="Times New Roman" panose="02020603050405020304" pitchFamily="18" charset="0"/>
            </a:endParaRPr>
          </a:p>
          <a:p>
            <a:pPr algn="ctr"/>
            <a:r>
              <a:rPr lang="en-US" sz="2800" b="1" dirty="0" smtClean="0">
                <a:solidFill>
                  <a:schemeClr val="bg1"/>
                </a:solidFill>
                <a:latin typeface="Times New Roman" panose="02020603050405020304" pitchFamily="18" charset="0"/>
                <a:cs typeface="Times New Roman" panose="02020603050405020304" pitchFamily="18" charset="0"/>
              </a:rPr>
              <a:t>ĐỌC TRONG NHÓM</a:t>
            </a:r>
            <a:endParaRPr lang="en-US" sz="4400" b="1" dirty="0" smtClean="0">
              <a:solidFill>
                <a:schemeClr val="bg1"/>
              </a:solidFill>
              <a:latin typeface="Times New Roman" panose="02020603050405020304" pitchFamily="18" charset="0"/>
              <a:cs typeface="Times New Roman" panose="02020603050405020304" pitchFamily="18" charset="0"/>
            </a:endParaRPr>
          </a:p>
          <a:p>
            <a:pPr algn="ctr"/>
            <a:r>
              <a:rPr lang="en-US" sz="4400" b="1" dirty="0" smtClean="0">
                <a:solidFill>
                  <a:schemeClr val="bg1"/>
                </a:solidFill>
                <a:latin typeface="Times New Roman" panose="02020603050405020304" pitchFamily="18" charset="0"/>
                <a:cs typeface="Times New Roman" panose="02020603050405020304" pitchFamily="18" charset="0"/>
              </a:rPr>
              <a:t> </a:t>
            </a:r>
            <a:endParaRPr lang="en-US" sz="44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418806" y="0"/>
            <a:ext cx="4457700" cy="738187"/>
          </a:xfrm>
        </p:spPr>
        <p:txBody>
          <a:bodyPr>
            <a:noAutofit/>
          </a:bodyPr>
          <a:lstStyle/>
          <a:p>
            <a:r>
              <a:rPr lang="en-US"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Những</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cây</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sen</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đá</a:t>
            </a:r>
            <a:endPar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4294967295"/>
          </p:nvPr>
        </p:nvSpPr>
        <p:spPr>
          <a:xfrm>
            <a:off x="227965" y="838200"/>
            <a:ext cx="11811000" cy="6020435"/>
          </a:xfrm>
        </p:spPr>
        <p:txBody>
          <a:bodyPr>
            <a:noAutofit/>
          </a:bodyPr>
          <a:lstStyle/>
          <a:p>
            <a:pPr marL="0" indent="0">
              <a:buNone/>
            </a:pPr>
            <a:r>
              <a:rPr lang="vi-VN" sz="2800" b="1" dirty="0">
                <a:latin typeface="+mj-lt"/>
              </a:rPr>
              <a:t>1</a:t>
            </a:r>
            <a:r>
              <a:rPr lang="vi-VN" sz="2800" dirty="0">
                <a:latin typeface="+mj-lt"/>
              </a:rPr>
              <a:t>. Một hôm, thầy Huy mang đến lớp một chậu sen đá. Thầy bảo:</a:t>
            </a:r>
          </a:p>
          <a:p>
            <a:pPr marL="0" indent="0">
              <a:buNone/>
            </a:pPr>
            <a:r>
              <a:rPr lang="vi-VN" sz="2800" dirty="0">
                <a:latin typeface="+mj-lt"/>
              </a:rPr>
              <a:t>- Cây này có rất nhiều cây con. Mỗi tuần, thầy sẽ tặng một cây cho em nào đạt kết quả học tập cao nhất trong tuần. Các em cố gắng nhé!</a:t>
            </a:r>
          </a:p>
          <a:p>
            <a:pPr marL="0" indent="0">
              <a:buNone/>
            </a:pPr>
            <a:r>
              <a:rPr lang="vi-VN" sz="2800" b="1" dirty="0">
                <a:latin typeface="+mj-lt"/>
              </a:rPr>
              <a:t>2.</a:t>
            </a:r>
            <a:r>
              <a:rPr lang="vi-VN" sz="2800" dirty="0">
                <a:latin typeface="+mj-lt"/>
              </a:rPr>
              <a:t> Thế là cả lớp đều háo hức. Ai cũng cố gắng học để được nhận phần thưởng của thầy. Cuối năm học, cả lớp đều được tặng cây. Ngay cả Việt, một bạn học khá chậm cũng rất cố gắng và cuối cùng cũng nhận được phần thưởng. Em mang chậu cây nhỏ xíu về nhà và rất tự hào.</a:t>
            </a:r>
          </a:p>
          <a:p>
            <a:pPr marL="0" indent="0">
              <a:buNone/>
            </a:pPr>
            <a:r>
              <a:rPr lang="vi-VN" sz="2800" b="1" dirty="0">
                <a:latin typeface="+mj-lt"/>
              </a:rPr>
              <a:t>3.</a:t>
            </a:r>
            <a:r>
              <a:rPr lang="vi-VN" sz="2800" dirty="0">
                <a:latin typeface="+mj-lt"/>
              </a:rPr>
              <a:t> Một thời gian sau, cây sen đá của Việt lớn lên, sinh ra rất nhiều cây con. Việt tách chúng ra, trồng vào nhiều chậu khác rồi treo lên. Ai đến chơi cũng trầm trồ về những chậu cây xinh đẹp ấy. Bố Việt nói:</a:t>
            </a:r>
          </a:p>
          <a:p>
            <a:pPr marL="0" indent="0">
              <a:buNone/>
            </a:pPr>
            <a:r>
              <a:rPr lang="vi-VN" sz="2800" dirty="0">
                <a:latin typeface="+mj-lt"/>
              </a:rPr>
              <a:t>- Khi cháu đem chậu cây về, vợ chồng tôi đã mừng rơi nước mắt. Thầy giáo của cháu đã làm thay đổi cháu.</a:t>
            </a:r>
          </a:p>
          <a:p>
            <a:pPr marL="0" indent="0" algn="r">
              <a:buNone/>
            </a:pPr>
            <a:r>
              <a:rPr lang="vi-VN" sz="2800" i="1" dirty="0">
                <a:latin typeface="+mj-lt"/>
              </a:rPr>
              <a:t>Theo Thái Hiển</a:t>
            </a:r>
            <a:endParaRPr lang="vi-VN" sz="2800" dirty="0">
              <a:latin typeface="+mj-lt"/>
            </a:endParaRPr>
          </a:p>
          <a:p>
            <a:pPr marL="0" indent="0">
              <a:buNone/>
            </a:pPr>
            <a:endParaRPr lang="en-US" sz="900" dirty="0"/>
          </a:p>
        </p:txBody>
      </p:sp>
      <p:sp>
        <p:nvSpPr>
          <p:cNvPr id="4" name="Flowchart: Terminator 3"/>
          <p:cNvSpPr/>
          <p:nvPr/>
        </p:nvSpPr>
        <p:spPr>
          <a:xfrm>
            <a:off x="227965" y="36195"/>
            <a:ext cx="4072255" cy="701675"/>
          </a:xfrm>
          <a:prstGeom prst="flowChartTerminator">
            <a:avLst/>
          </a:prstGeom>
          <a:solidFill>
            <a:srgbClr val="00206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smtClean="0">
              <a:solidFill>
                <a:schemeClr val="bg1"/>
              </a:solidFill>
              <a:latin typeface="Times New Roman" panose="02020603050405020304" pitchFamily="18" charset="0"/>
              <a:cs typeface="Times New Roman" panose="02020603050405020304" pitchFamily="18" charset="0"/>
            </a:endParaRPr>
          </a:p>
          <a:p>
            <a:pPr algn="ctr"/>
            <a:r>
              <a:rPr lang="en-US" sz="2800" b="1" dirty="0" smtClean="0">
                <a:solidFill>
                  <a:schemeClr val="bg1"/>
                </a:solidFill>
                <a:latin typeface="Times New Roman" panose="02020603050405020304" pitchFamily="18" charset="0"/>
                <a:cs typeface="Times New Roman" panose="02020603050405020304" pitchFamily="18" charset="0"/>
              </a:rPr>
              <a:t>ĐỌC TRƯỚC LỚP</a:t>
            </a:r>
            <a:endParaRPr lang="en-US" sz="4400" b="1" dirty="0" smtClean="0">
              <a:solidFill>
                <a:schemeClr val="bg1"/>
              </a:solidFill>
              <a:latin typeface="Times New Roman" panose="02020603050405020304" pitchFamily="18" charset="0"/>
              <a:cs typeface="Times New Roman" panose="02020603050405020304" pitchFamily="18" charset="0"/>
            </a:endParaRPr>
          </a:p>
          <a:p>
            <a:pPr algn="ctr"/>
            <a:r>
              <a:rPr lang="en-US" sz="4400" b="1" dirty="0" smtClean="0">
                <a:solidFill>
                  <a:schemeClr val="bg1"/>
                </a:solidFill>
                <a:latin typeface="Times New Roman" panose="02020603050405020304" pitchFamily="18" charset="0"/>
                <a:cs typeface="Times New Roman" panose="02020603050405020304" pitchFamily="18" charset="0"/>
              </a:rPr>
              <a:t> </a:t>
            </a:r>
            <a:endParaRPr lang="en-US" sz="44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2000"/>
          </a:stretch>
        </a:blipFill>
        <a:effectLst/>
      </p:bgPr>
    </p:bg>
    <p:spTree>
      <p:nvGrpSpPr>
        <p:cNvPr id="1" name=""/>
        <p:cNvGrpSpPr/>
        <p:nvPr/>
      </p:nvGrpSpPr>
      <p:grpSpPr>
        <a:xfrm>
          <a:off x="0" y="0"/>
          <a:ext cx="0" cy="0"/>
          <a:chOff x="0" y="0"/>
          <a:chExt cx="0" cy="0"/>
        </a:xfrm>
      </p:grpSpPr>
      <p:sp>
        <p:nvSpPr>
          <p:cNvPr id="5" name="Title 1"/>
          <p:cNvSpPr txBox="1"/>
          <p:nvPr/>
        </p:nvSpPr>
        <p:spPr>
          <a:xfrm>
            <a:off x="4418806" y="404815"/>
            <a:ext cx="4800600" cy="5857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Những</a:t>
            </a: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cây</a:t>
            </a: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sen</a:t>
            </a: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đá</a:t>
            </a:r>
            <a:endPar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Subtitle 2"/>
          <p:cNvSpPr txBox="1"/>
          <p:nvPr/>
        </p:nvSpPr>
        <p:spPr>
          <a:xfrm>
            <a:off x="608330" y="1752600"/>
            <a:ext cx="11277600" cy="40487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altLang="vi-VN" sz="4400" dirty="0">
                <a:latin typeface="+mj-lt"/>
              </a:rPr>
              <a:t>   </a:t>
            </a:r>
            <a:r>
              <a:rPr lang="vi-VN" sz="4400" dirty="0">
                <a:latin typeface="+mj-lt"/>
              </a:rPr>
              <a:t>Một hôm, thầy Huy mang đến lớp một chậu sen đá. Thầy bảo:</a:t>
            </a:r>
          </a:p>
          <a:p>
            <a:pPr marL="0" indent="0" algn="just">
              <a:buNone/>
            </a:pPr>
            <a:r>
              <a:rPr lang="vi-VN" sz="4400" dirty="0">
                <a:latin typeface="+mj-lt"/>
              </a:rPr>
              <a:t>- Cây này có rất nhiều cây con. Mỗi tuần, thầy sẽ tặng một cây cho em nào đạt kết quả học tập cao nhất trong tuần. Các em cố gắng nhé</a:t>
            </a:r>
            <a:r>
              <a:rPr lang="vi-VN" sz="4400" dirty="0" smtClean="0">
                <a:latin typeface="+mj-lt"/>
              </a:rPr>
              <a:t>!</a:t>
            </a:r>
            <a:endParaRPr lang="vi-VN" sz="4400" dirty="0">
              <a:latin typeface="+mj-lt"/>
            </a:endParaRPr>
          </a:p>
          <a:p>
            <a:pPr marL="0" indent="0" algn="just">
              <a:buNone/>
            </a:pPr>
            <a:endParaRPr lang="vi-VN" sz="4400" dirty="0">
              <a:latin typeface="+mj-lt"/>
            </a:endParaRPr>
          </a:p>
        </p:txBody>
      </p:sp>
      <p:sp>
        <p:nvSpPr>
          <p:cNvPr id="4" name="Flowchart: Terminator 3"/>
          <p:cNvSpPr/>
          <p:nvPr/>
        </p:nvSpPr>
        <p:spPr>
          <a:xfrm>
            <a:off x="74930" y="228600"/>
            <a:ext cx="3983355" cy="1342390"/>
          </a:xfrm>
          <a:prstGeom prst="flowChartTerminator">
            <a:avLst/>
          </a:prstGeom>
          <a:solidFill>
            <a:srgbClr val="00206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bg1"/>
                </a:solidFill>
                <a:latin typeface="Times New Roman" panose="02020603050405020304" pitchFamily="18" charset="0"/>
                <a:cs typeface="Times New Roman" panose="02020603050405020304" pitchFamily="18" charset="0"/>
              </a:rPr>
              <a:t>THI ĐỌC ĐOẠN 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2000"/>
          </a:stretch>
        </a:blipFill>
        <a:effectLst/>
      </p:bgPr>
    </p:bg>
    <p:spTree>
      <p:nvGrpSpPr>
        <p:cNvPr id="1" name=""/>
        <p:cNvGrpSpPr/>
        <p:nvPr/>
      </p:nvGrpSpPr>
      <p:grpSpPr>
        <a:xfrm>
          <a:off x="0" y="0"/>
          <a:ext cx="0" cy="0"/>
          <a:chOff x="0" y="0"/>
          <a:chExt cx="0" cy="0"/>
        </a:xfrm>
      </p:grpSpPr>
      <p:sp>
        <p:nvSpPr>
          <p:cNvPr id="5" name="Title 1"/>
          <p:cNvSpPr txBox="1"/>
          <p:nvPr/>
        </p:nvSpPr>
        <p:spPr>
          <a:xfrm>
            <a:off x="4418806" y="404815"/>
            <a:ext cx="4800600" cy="5857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Subtitle 2"/>
          <p:cNvSpPr txBox="1"/>
          <p:nvPr/>
        </p:nvSpPr>
        <p:spPr>
          <a:xfrm>
            <a:off x="684530" y="2286000"/>
            <a:ext cx="11277600" cy="42221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altLang="vi-VN" sz="4400" dirty="0">
                <a:latin typeface="+mj-lt"/>
              </a:rPr>
              <a:t> </a:t>
            </a:r>
            <a:r>
              <a:rPr lang="vi-VN" sz="4400" dirty="0">
                <a:latin typeface="+mj-lt"/>
              </a:rPr>
              <a:t> </a:t>
            </a:r>
            <a:r>
              <a:rPr lang="en-US" altLang="vi-VN" sz="4400" dirty="0">
                <a:latin typeface="+mj-lt"/>
              </a:rPr>
              <a:t> </a:t>
            </a:r>
            <a:r>
              <a:rPr lang="vi-VN" sz="4400" dirty="0">
                <a:latin typeface="+mj-lt"/>
              </a:rPr>
              <a:t>Thế là cả lớp đều háo hức. Ai cũng cố gắng học để được nhận phần thưởng của thầy. Cuối năm học, cả lớp đều được tặng cây. Ngay cả Việt, một bạn học khá chậm cũng rất cố gắng và cuối cùng cũng nhận được phần thưởng. Em mang chậu cây nhỏ xíu về nhà và rất tự hào.</a:t>
            </a:r>
          </a:p>
        </p:txBody>
      </p:sp>
      <p:sp>
        <p:nvSpPr>
          <p:cNvPr id="4" name="Flowchart: Terminator 3"/>
          <p:cNvSpPr/>
          <p:nvPr/>
        </p:nvSpPr>
        <p:spPr>
          <a:xfrm>
            <a:off x="2970530" y="228600"/>
            <a:ext cx="6190615" cy="1647190"/>
          </a:xfrm>
          <a:prstGeom prst="flowChartTerminator">
            <a:avLst/>
          </a:prstGeom>
          <a:solidFill>
            <a:srgbClr val="00206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bg1"/>
                </a:solidFill>
                <a:latin typeface="Times New Roman" panose="02020603050405020304" pitchFamily="18" charset="0"/>
                <a:cs typeface="Times New Roman" panose="02020603050405020304" pitchFamily="18" charset="0"/>
              </a:rPr>
              <a:t>ĐỌC ĐỒNG THANH</a:t>
            </a:r>
          </a:p>
          <a:p>
            <a:pPr algn="ctr"/>
            <a:r>
              <a:rPr lang="en-US" sz="4400" b="1" dirty="0" smtClean="0">
                <a:solidFill>
                  <a:schemeClr val="bg1"/>
                </a:solidFill>
                <a:latin typeface="Times New Roman" panose="02020603050405020304" pitchFamily="18" charset="0"/>
                <a:cs typeface="Times New Roman" panose="02020603050405020304" pitchFamily="18" charset="0"/>
              </a:rPr>
              <a:t> ĐOẠN 2</a:t>
            </a:r>
            <a:endParaRPr lang="en-US" sz="44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r="-1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7273" t="27568" r="4636" b="26069"/>
          <a:stretch>
            <a:fillRect/>
          </a:stretch>
        </p:blipFill>
        <p:spPr>
          <a:xfrm>
            <a:off x="3041982" y="4446713"/>
            <a:ext cx="2061234" cy="1084860"/>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7273" t="27568" r="4636" b="26069"/>
          <a:stretch>
            <a:fillRect/>
          </a:stretch>
        </p:blipFill>
        <p:spPr>
          <a:xfrm>
            <a:off x="5493851" y="5170245"/>
            <a:ext cx="2061234" cy="1084860"/>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7273" t="27568" r="4636" b="26069"/>
          <a:stretch>
            <a:fillRect/>
          </a:stretch>
        </p:blipFill>
        <p:spPr>
          <a:xfrm>
            <a:off x="7999696" y="4627815"/>
            <a:ext cx="2061234" cy="1084860"/>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l="9198" t="9562" r="10972" b="2347"/>
          <a:stretch>
            <a:fillRect/>
          </a:stretch>
        </p:blipFill>
        <p:spPr>
          <a:xfrm>
            <a:off x="1429385" y="2522220"/>
            <a:ext cx="1363345" cy="2031365"/>
          </a:xfrm>
          <a:prstGeom prst="rect">
            <a:avLst/>
          </a:prstGeom>
        </p:spPr>
      </p:pic>
      <p:sp>
        <p:nvSpPr>
          <p:cNvPr id="6" name="TextBox 5"/>
          <p:cNvSpPr txBox="1"/>
          <p:nvPr/>
        </p:nvSpPr>
        <p:spPr>
          <a:xfrm>
            <a:off x="3884639" y="1524069"/>
            <a:ext cx="4621150" cy="1753235"/>
          </a:xfrm>
          <a:prstGeom prst="rect">
            <a:avLst/>
          </a:prstGeom>
          <a:noFill/>
        </p:spPr>
        <p:txBody>
          <a:bodyPr wrap="square" rtlCol="0">
            <a:spAutoFit/>
            <a:scene3d>
              <a:camera prst="perspectiveAbove"/>
              <a:lightRig rig="threePt" dir="t"/>
            </a:scene3d>
          </a:bodyPr>
          <a:lstStyle/>
          <a:p>
            <a:pPr algn="ctr"/>
            <a:r>
              <a:rPr lang="en-US"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GIÚP ẾCH QUA BỜ</a:t>
            </a:r>
            <a:endParaRPr lang="en-US"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3092450" y="6096000"/>
            <a:ext cx="7148830" cy="645160"/>
          </a:xfrm>
          <a:prstGeom prst="rect">
            <a:avLst/>
          </a:prstGeom>
          <a:no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Bạn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ếch</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đang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cần</a:t>
            </a:r>
            <a:r>
              <a:rPr lang="en-US" dirty="0" smtClean="0">
                <a:latin typeface="Times New Roman" panose="02020603050405020304" pitchFamily="18" charset="0"/>
                <a:cs typeface="Times New Roman" panose="02020603050405020304" pitchFamily="18" charset="0"/>
              </a:rPr>
              <a:t> qua </a:t>
            </a:r>
            <a:r>
              <a:rPr lang="en-US" dirty="0" err="1" smtClean="0">
                <a:latin typeface="Times New Roman" panose="02020603050405020304" pitchFamily="18" charset="0"/>
                <a:cs typeface="Times New Roman" panose="02020603050405020304" pitchFamily="18" charset="0"/>
              </a:rPr>
              <a:t>bờ</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kia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em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hãy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đúng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câu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hỏi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đưa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ếch</a:t>
            </a:r>
            <a:r>
              <a:rPr lang="en-US" dirty="0" smtClean="0">
                <a:latin typeface="Times New Roman" panose="02020603050405020304" pitchFamily="18" charset="0"/>
                <a:cs typeface="Times New Roman" panose="02020603050405020304" pitchFamily="18" charset="0"/>
              </a:rPr>
              <a:t> con qua </a:t>
            </a:r>
            <a:r>
              <a:rPr lang="en-US" dirty="0" err="1" smtClean="0">
                <a:latin typeface="Times New Roman" panose="02020603050405020304" pitchFamily="18" charset="0"/>
                <a:cs typeface="Times New Roman" panose="02020603050405020304" pitchFamily="18" charset="0"/>
              </a:rPr>
              <a:t>bờ</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nhé</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9" name="Chú ếch con KARAOKE Nhạc thiếu nhi tuyển chọn HD 720p">
            <a:hlinkClick r:id="" action="ppaction://media"/>
          </p:cNvPr>
          <p:cNvPicPr>
            <a:picLocks noChangeAspect="1"/>
          </p:cNvPicPr>
          <p:nvPr>
            <a:audioFile r:link="rId1"/>
            <p:extLst>
              <p:ext uri="{DAA4B4D4-6D71-4841-9C94-3DE7FCFB9230}">
                <p14:media xmlns:p14="http://schemas.microsoft.com/office/powerpoint/2010/main" r:embed="rId2">
                  <p14:trim end="108421.125"/>
                </p14:media>
              </p:ext>
            </p:extLst>
          </p:nvPr>
        </p:nvPicPr>
        <p:blipFill>
          <a:blip r:embed="rId7"/>
          <a:stretch>
            <a:fillRect/>
          </a:stretch>
        </p:blipFill>
        <p:spPr>
          <a:xfrm>
            <a:off x="12654479" y="971758"/>
            <a:ext cx="609505" cy="60950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1600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indefinite" fill="hold" display="0">
                  <p:stCondLst>
                    <p:cond delay="indefinite"/>
                  </p:stCondLst>
                  <p:endCondLst>
                    <p:cond evt="onStopAudio" delay="0">
                      <p:tgtEl>
                        <p:sldTgt/>
                      </p:tgtEl>
                    </p:cond>
                  </p:endCondLst>
                </p:cTn>
                <p:tgtEl>
                  <p:spTgt spid="9"/>
                </p:tgtEl>
              </p:cMediaNode>
            </p:audio>
          </p:childTnLst>
        </p:cTn>
      </p:par>
    </p:tnLst>
    <p:bldLst>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ounded Rectangle 29"/>
          <p:cNvSpPr>
            <a:spLocks noChangeArrowheads="1"/>
          </p:cNvSpPr>
          <p:nvPr/>
        </p:nvSpPr>
        <p:spPr bwMode="auto">
          <a:xfrm>
            <a:off x="6310914" y="4416271"/>
            <a:ext cx="482525" cy="38094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a:spcBef>
                <a:spcPct val="0"/>
              </a:spcBef>
              <a:buFontTx/>
              <a:buNone/>
            </a:pPr>
            <a:endParaRPr lang="vi-VN" altLang="vi-VN" sz="3600" b="1">
              <a:solidFill>
                <a:srgbClr val="0000FF"/>
              </a:solidFill>
              <a:latin typeface="Times New Roman" panose="02020603050405020304" pitchFamily="18" charset="0"/>
              <a:cs typeface="Times New Roman" panose="02020603050405020304" pitchFamily="18" charset="0"/>
            </a:endParaRPr>
          </a:p>
        </p:txBody>
      </p:sp>
      <p:sp>
        <p:nvSpPr>
          <p:cNvPr id="3075" name="Rounded Rectangle 29"/>
          <p:cNvSpPr>
            <a:spLocks noChangeArrowheads="1"/>
          </p:cNvSpPr>
          <p:nvPr/>
        </p:nvSpPr>
        <p:spPr bwMode="auto">
          <a:xfrm>
            <a:off x="6437894" y="4543251"/>
            <a:ext cx="482525" cy="38094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a:spcBef>
                <a:spcPct val="0"/>
              </a:spcBef>
              <a:buFontTx/>
              <a:buNone/>
            </a:pPr>
            <a:endParaRPr lang="vi-VN" altLang="vi-VN" sz="3600" b="1">
              <a:solidFill>
                <a:srgbClr val="0000FF"/>
              </a:solidFill>
              <a:latin typeface="Times New Roman" panose="02020603050405020304" pitchFamily="18" charset="0"/>
              <a:cs typeface="Times New Roman" panose="02020603050405020304" pitchFamily="18" charset="0"/>
            </a:endParaRPr>
          </a:p>
        </p:txBody>
      </p:sp>
      <p:sp>
        <p:nvSpPr>
          <p:cNvPr id="3076" name="WordArt 9"/>
          <p:cNvSpPr>
            <a:spLocks noChangeArrowheads="1" noChangeShapeType="1" noTextEdit="1"/>
          </p:cNvSpPr>
          <p:nvPr/>
        </p:nvSpPr>
        <p:spPr bwMode="auto">
          <a:xfrm>
            <a:off x="2553889" y="476712"/>
            <a:ext cx="7356913" cy="849180"/>
          </a:xfrm>
          <a:prstGeom prst="rect">
            <a:avLst/>
          </a:prstGeom>
        </p:spPr>
        <p:txBody>
          <a:bodyPr wrap="none" fromWordArt="1">
            <a:prstTxWarp prst="textPlain">
              <a:avLst>
                <a:gd name="adj" fmla="val 50000"/>
              </a:avLst>
            </a:prstTxWarp>
          </a:bodyPr>
          <a:lstStyle/>
          <a:p>
            <a:pPr algn="ctr"/>
            <a:endParaRPr lang="en-US" sz="1000" b="1" kern="10">
              <a:ln w="12700">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algn="ctr" rotWithShape="0">
                  <a:srgbClr val="C0C0C0">
                    <a:alpha val="50000"/>
                  </a:srgbClr>
                </a:outerShdw>
              </a:effectLst>
              <a:cs typeface="Times New Roman" panose="02020603050405020304" pitchFamily="18" charset="0"/>
            </a:endParaRPr>
          </a:p>
        </p:txBody>
      </p:sp>
      <p:pic>
        <p:nvPicPr>
          <p:cNvPr id="3077" name="Picture 15" descr="b36"/>
          <p:cNvPicPr>
            <a:picLocks noChangeAspect="1" noChangeArrowheads="1" noCrop="1"/>
          </p:cNvPicPr>
          <p:nvPr/>
        </p:nvPicPr>
        <p:blipFill>
          <a:blip r:embed="rId2"/>
          <a:srcRect/>
          <a:stretch>
            <a:fillRect/>
          </a:stretch>
        </p:blipFill>
        <p:spPr bwMode="auto">
          <a:xfrm>
            <a:off x="1215835" y="-61367"/>
            <a:ext cx="1593602" cy="1618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6" descr="b36"/>
          <p:cNvPicPr>
            <a:picLocks noChangeAspect="1" noChangeArrowheads="1" noCrop="1"/>
          </p:cNvPicPr>
          <p:nvPr/>
        </p:nvPicPr>
        <p:blipFill>
          <a:blip r:embed="rId2"/>
          <a:srcRect/>
          <a:stretch>
            <a:fillRect/>
          </a:stretch>
        </p:blipFill>
        <p:spPr bwMode="auto">
          <a:xfrm>
            <a:off x="9380659" y="536"/>
            <a:ext cx="1757089" cy="176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WordArt 13"/>
          <p:cNvSpPr>
            <a:spLocks noChangeArrowheads="1" noChangeShapeType="1" noTextEdit="1"/>
          </p:cNvSpPr>
          <p:nvPr/>
        </p:nvSpPr>
        <p:spPr bwMode="auto">
          <a:xfrm>
            <a:off x="3910989" y="3479792"/>
            <a:ext cx="3786972" cy="550671"/>
          </a:xfrm>
          <a:prstGeom prst="rect">
            <a:avLst/>
          </a:prstGeom>
        </p:spPr>
        <p:txBody>
          <a:bodyPr wrap="none" fromWordArt="1">
            <a:prstTxWarp prst="textPlain">
              <a:avLst>
                <a:gd name="adj" fmla="val 50000"/>
              </a:avLst>
            </a:prstTxWarp>
          </a:bodyPr>
          <a:lstStyle/>
          <a:p>
            <a:pPr algn="ctr"/>
            <a:endParaRPr lang="en-US" sz="2400" b="1" kern="10" dirty="0">
              <a:ln w="12700">
                <a:solidFill>
                  <a:srgbClr val="0000FF"/>
                </a:solidFill>
                <a:round/>
              </a:ln>
              <a:solidFill>
                <a:srgbClr val="0000FF"/>
              </a:solidFill>
              <a:latin typeface="Times New Roman" panose="02020603050405020304" pitchFamily="18" charset="0"/>
              <a:cs typeface="Times New Roman" panose="02020603050405020304" pitchFamily="18" charset="0"/>
            </a:endParaRPr>
          </a:p>
        </p:txBody>
      </p:sp>
      <p:sp>
        <p:nvSpPr>
          <p:cNvPr id="3082" name="WordArt 14"/>
          <p:cNvSpPr>
            <a:spLocks noChangeArrowheads="1" noChangeShapeType="1" noTextEdit="1"/>
          </p:cNvSpPr>
          <p:nvPr/>
        </p:nvSpPr>
        <p:spPr bwMode="auto">
          <a:xfrm>
            <a:off x="2031683" y="5105138"/>
            <a:ext cx="7852030" cy="1381121"/>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00FF"/>
              </a:contourClr>
            </a:sp3d>
          </a:bodyPr>
          <a:lstStyle/>
          <a:p>
            <a:pPr algn="ctr"/>
            <a:endParaRPr lang="en-US" sz="135" b="1" kern="10">
              <a:ln w="9525">
                <a:round/>
              </a:ln>
              <a:solidFill>
                <a:srgbClr val="FF00FF"/>
              </a:solidFill>
              <a:cs typeface="Times New Roman" panose="02020603050405020304" pitchFamily="18" charset="0"/>
            </a:endParaRPr>
          </a:p>
        </p:txBody>
      </p:sp>
      <p:sp>
        <p:nvSpPr>
          <p:cNvPr id="3083" name="WordArt 13"/>
          <p:cNvSpPr>
            <a:spLocks noChangeArrowheads="1" noChangeShapeType="1" noTextEdit="1"/>
          </p:cNvSpPr>
          <p:nvPr/>
        </p:nvSpPr>
        <p:spPr bwMode="auto">
          <a:xfrm>
            <a:off x="2945940" y="5257514"/>
            <a:ext cx="6503924" cy="424114"/>
          </a:xfrm>
          <a:prstGeom prst="rect">
            <a:avLst/>
          </a:prstGeom>
        </p:spPr>
        <p:txBody>
          <a:bodyPr wrap="none" fromWordArt="1">
            <a:prstTxWarp prst="textPlain">
              <a:avLst>
                <a:gd name="adj" fmla="val 50000"/>
              </a:avLst>
            </a:prstTxWarp>
          </a:bodyPr>
          <a:lstStyle/>
          <a:p>
            <a:pPr algn="ctr"/>
            <a:endParaRPr lang="en-US" sz="1065" b="1" kern="10">
              <a:ln w="12700">
                <a:solidFill>
                  <a:srgbClr val="0000FF"/>
                </a:solidFill>
                <a:round/>
              </a:ln>
              <a:solidFill>
                <a:srgbClr val="0000FF"/>
              </a:solidFill>
              <a:latin typeface="Times New Roman" panose="02020603050405020304" pitchFamily="18" charset="0"/>
              <a:cs typeface="Times New Roman" panose="02020603050405020304" pitchFamily="18" charset="0"/>
            </a:endParaRPr>
          </a:p>
          <a:p>
            <a:pPr algn="ctr"/>
            <a:endParaRPr lang="en-US" sz="1065" b="1" kern="10">
              <a:ln w="12700">
                <a:solidFill>
                  <a:srgbClr val="0000FF"/>
                </a:solidFill>
                <a:round/>
              </a:ln>
              <a:solidFill>
                <a:srgbClr val="0000FF"/>
              </a:solidFill>
              <a:latin typeface="Times New Roman" panose="02020603050405020304" pitchFamily="18" charset="0"/>
              <a:cs typeface="Times New Roman" panose="02020603050405020304" pitchFamily="18" charset="0"/>
            </a:endParaRPr>
          </a:p>
        </p:txBody>
      </p:sp>
      <p:sp>
        <p:nvSpPr>
          <p:cNvPr id="3084" name="TextBox 1"/>
          <p:cNvSpPr txBox="1">
            <a:spLocks noChangeArrowheads="1"/>
          </p:cNvSpPr>
          <p:nvPr/>
        </p:nvSpPr>
        <p:spPr bwMode="auto">
          <a:xfrm>
            <a:off x="3209529" y="228889"/>
            <a:ext cx="6171236"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a:spcBef>
                <a:spcPct val="0"/>
              </a:spcBef>
              <a:buFontTx/>
              <a:buNone/>
            </a:pPr>
            <a:endParaRPr lang="en-US" altLang="en-US" sz="3600">
              <a:latin typeface="Arial" panose="020B0604020202020204" pitchFamily="34" charset="0"/>
            </a:endParaRPr>
          </a:p>
        </p:txBody>
      </p:sp>
      <p:sp>
        <p:nvSpPr>
          <p:cNvPr id="3085" name="TextBox 12"/>
          <p:cNvSpPr txBox="1">
            <a:spLocks noChangeArrowheads="1"/>
          </p:cNvSpPr>
          <p:nvPr/>
        </p:nvSpPr>
        <p:spPr bwMode="auto">
          <a:xfrm>
            <a:off x="1152980" y="536"/>
            <a:ext cx="10090690" cy="150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algn="ctr" eaLnBrk="1" hangingPunct="1">
              <a:spcBef>
                <a:spcPct val="0"/>
              </a:spcBef>
              <a:buFontTx/>
              <a:buNone/>
            </a:pPr>
            <a:r>
              <a:rPr lang="en-US" sz="5335" b="1">
                <a:solidFill>
                  <a:srgbClr val="FF0000"/>
                </a:solidFill>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sym typeface="+mn-ea"/>
              </a:rPr>
              <a:t>Thứ</a:t>
            </a:r>
            <a:r>
              <a:rPr lang="en-US" b="1" dirty="0" smtClean="0">
                <a:latin typeface="Times New Roman" panose="02020603050405020304" pitchFamily="18" charset="0"/>
                <a:cs typeface="Times New Roman" panose="02020603050405020304" pitchFamily="18" charset="0"/>
                <a:sym typeface="+mn-ea"/>
              </a:rPr>
              <a:t> </a:t>
            </a:r>
            <a:r>
              <a:rPr lang="en-US" b="1" dirty="0" err="1" smtClean="0">
                <a:latin typeface="Times New Roman" panose="02020603050405020304" pitchFamily="18" charset="0"/>
                <a:cs typeface="Times New Roman" panose="02020603050405020304" pitchFamily="18" charset="0"/>
                <a:sym typeface="+mn-ea"/>
              </a:rPr>
              <a:t>sáu</a:t>
            </a:r>
            <a:r>
              <a:rPr lang="en-US" b="1" dirty="0" smtClean="0">
                <a:latin typeface="Times New Roman" panose="02020603050405020304" pitchFamily="18" charset="0"/>
                <a:cs typeface="Times New Roman" panose="02020603050405020304" pitchFamily="18" charset="0"/>
                <a:sym typeface="+mn-ea"/>
              </a:rPr>
              <a:t>, </a:t>
            </a:r>
            <a:r>
              <a:rPr lang="en-US" b="1" dirty="0" err="1" smtClean="0">
                <a:latin typeface="Times New Roman" panose="02020603050405020304" pitchFamily="18" charset="0"/>
                <a:cs typeface="Times New Roman" panose="02020603050405020304" pitchFamily="18" charset="0"/>
                <a:sym typeface="+mn-ea"/>
              </a:rPr>
              <a:t>ngày</a:t>
            </a:r>
            <a:r>
              <a:rPr lang="en-US" b="1" dirty="0" smtClean="0">
                <a:latin typeface="Times New Roman" panose="02020603050405020304" pitchFamily="18" charset="0"/>
                <a:cs typeface="Times New Roman" panose="02020603050405020304" pitchFamily="18" charset="0"/>
                <a:sym typeface="+mn-ea"/>
              </a:rPr>
              <a:t> 27 </a:t>
            </a:r>
            <a:r>
              <a:rPr lang="en-US" b="1" dirty="0" err="1" smtClean="0">
                <a:latin typeface="Times New Roman" panose="02020603050405020304" pitchFamily="18" charset="0"/>
                <a:cs typeface="Times New Roman" panose="02020603050405020304" pitchFamily="18" charset="0"/>
                <a:sym typeface="+mn-ea"/>
              </a:rPr>
              <a:t>tháng</a:t>
            </a:r>
            <a:r>
              <a:rPr lang="en-US" b="1" dirty="0" smtClean="0">
                <a:latin typeface="Times New Roman" panose="02020603050405020304" pitchFamily="18" charset="0"/>
                <a:cs typeface="Times New Roman" panose="02020603050405020304" pitchFamily="18" charset="0"/>
                <a:sym typeface="+mn-ea"/>
              </a:rPr>
              <a:t> 10 </a:t>
            </a:r>
            <a:r>
              <a:rPr lang="en-US" b="1" dirty="0" err="1" smtClean="0">
                <a:latin typeface="Times New Roman" panose="02020603050405020304" pitchFamily="18" charset="0"/>
                <a:cs typeface="Times New Roman" panose="02020603050405020304" pitchFamily="18" charset="0"/>
                <a:sym typeface="+mn-ea"/>
              </a:rPr>
              <a:t>năm</a:t>
            </a:r>
            <a:r>
              <a:rPr lang="en-US" b="1" dirty="0" smtClean="0">
                <a:latin typeface="Times New Roman" panose="02020603050405020304" pitchFamily="18" charset="0"/>
                <a:cs typeface="Times New Roman" panose="02020603050405020304" pitchFamily="18" charset="0"/>
                <a:sym typeface="+mn-ea"/>
              </a:rPr>
              <a:t> 2023</a:t>
            </a:r>
            <a:endParaRPr lang="en-US" b="1" dirty="0" smtClean="0">
              <a:latin typeface="Times New Roman" panose="02020603050405020304" pitchFamily="18" charset="0"/>
              <a:cs typeface="Times New Roman" panose="02020603050405020304" pitchFamily="18" charset="0"/>
            </a:endParaRPr>
          </a:p>
          <a:p>
            <a:pPr indent="0" algn="ctr">
              <a:buNone/>
            </a:pPr>
            <a:r>
              <a:rPr lang="en-US" b="1" dirty="0" err="1" smtClean="0">
                <a:latin typeface="Times New Roman" panose="02020603050405020304" pitchFamily="18" charset="0"/>
                <a:cs typeface="Times New Roman" panose="02020603050405020304" pitchFamily="18" charset="0"/>
                <a:sym typeface="+mn-ea"/>
              </a:rPr>
              <a:t>Tiếng việt</a:t>
            </a:r>
            <a:endParaRPr lang="en-US" b="1">
              <a:solidFill>
                <a:srgbClr val="FF0000"/>
              </a:solidFill>
              <a:latin typeface="Times New Roman" panose="02020603050405020304" pitchFamily="18" charset="0"/>
              <a:cs typeface="Times New Roman" panose="02020603050405020304" pitchFamily="18" charset="0"/>
            </a:endParaRPr>
          </a:p>
        </p:txBody>
      </p:sp>
      <p:sp>
        <p:nvSpPr>
          <p:cNvPr id="3" name="Text Box 2"/>
          <p:cNvSpPr txBox="1"/>
          <p:nvPr/>
        </p:nvSpPr>
        <p:spPr>
          <a:xfrm>
            <a:off x="2589799" y="1510957"/>
            <a:ext cx="7294375" cy="829945"/>
          </a:xfrm>
          <a:prstGeom prst="rect">
            <a:avLst/>
          </a:prstGeom>
          <a:noFill/>
        </p:spPr>
        <p:txBody>
          <a:bodyPr wrap="square" rtlCol="0" anchor="t">
            <a:spAutoFit/>
          </a:bodyPr>
          <a:lstStyle/>
          <a:p>
            <a:pPr algn="ctr"/>
            <a:r>
              <a:rPr lang="en-US" sz="4800" b="1" spc="100" noProof="0"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sym typeface="+mn-ea"/>
              </a:rPr>
              <a:t>Những cây sen đá (Tiết 1)</a:t>
            </a:r>
            <a:endParaRPr lang="en-US" sz="4800" b="1"/>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n Đá Thái - Sen Đá Xanh - Sen Đá Để Bàn - Cây Cảnh Onl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5730" y="381000"/>
            <a:ext cx="6503670" cy="5485130"/>
          </a:xfrm>
          <a:prstGeom prst="roundRect">
            <a:avLst/>
          </a:prstGeom>
          <a:noFill/>
          <a:extLst>
            <a:ext uri="{909E8E84-426E-40DD-AFC4-6F175D3DCCD1}">
              <a14:hiddenFill xmlns:a14="http://schemas.microsoft.com/office/drawing/2010/main">
                <a:solidFill>
                  <a:srgbClr val="FFFFFF"/>
                </a:solidFill>
              </a14:hiddenFill>
            </a:ext>
          </a:extLst>
        </p:spPr>
      </p:pic>
      <p:sp>
        <p:nvSpPr>
          <p:cNvPr id="6" name="Rectangle 5">
            <a:hlinkClick r:id="rId3" action="ppaction://hlinksldjump"/>
          </p:cNvPr>
          <p:cNvSpPr/>
          <p:nvPr/>
        </p:nvSpPr>
        <p:spPr>
          <a:xfrm>
            <a:off x="2665874" y="529625"/>
            <a:ext cx="3264986" cy="266832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200" dirty="0" smtClean="0">
                <a:latin typeface="Times New Roman" panose="02020603050405020304" pitchFamily="18" charset="0"/>
                <a:cs typeface="Times New Roman" panose="02020603050405020304" pitchFamily="18" charset="0"/>
              </a:rPr>
              <a:t>1</a:t>
            </a:r>
            <a:endParaRPr lang="en-US" sz="7200" dirty="0">
              <a:latin typeface="Times New Roman" panose="02020603050405020304" pitchFamily="18" charset="0"/>
              <a:cs typeface="Times New Roman" panose="02020603050405020304" pitchFamily="18" charset="0"/>
            </a:endParaRPr>
          </a:p>
        </p:txBody>
      </p:sp>
      <p:sp>
        <p:nvSpPr>
          <p:cNvPr id="8" name="Rectangle 7">
            <a:hlinkClick r:id="rId4" action="ppaction://hlinksldjump"/>
          </p:cNvPr>
          <p:cNvSpPr/>
          <p:nvPr/>
        </p:nvSpPr>
        <p:spPr>
          <a:xfrm>
            <a:off x="5930859" y="520100"/>
            <a:ext cx="3264986" cy="266832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7200" dirty="0" smtClean="0">
                <a:latin typeface="Times New Roman" panose="02020603050405020304" pitchFamily="18" charset="0"/>
                <a:cs typeface="Times New Roman" panose="02020603050405020304" pitchFamily="18" charset="0"/>
              </a:rPr>
              <a:t>2</a:t>
            </a:r>
            <a:endParaRPr lang="en-US" sz="7200" dirty="0">
              <a:latin typeface="Times New Roman" panose="02020603050405020304" pitchFamily="18" charset="0"/>
              <a:cs typeface="Times New Roman" panose="02020603050405020304" pitchFamily="18" charset="0"/>
            </a:endParaRPr>
          </a:p>
        </p:txBody>
      </p:sp>
      <p:sp>
        <p:nvSpPr>
          <p:cNvPr id="7" name="Rectangle 6">
            <a:hlinkClick r:id="rId5" action="ppaction://hlinksldjump"/>
          </p:cNvPr>
          <p:cNvSpPr/>
          <p:nvPr/>
        </p:nvSpPr>
        <p:spPr>
          <a:xfrm>
            <a:off x="2665874" y="3197724"/>
            <a:ext cx="3264986" cy="26683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7200" dirty="0" smtClean="0">
                <a:latin typeface="Times New Roman" panose="02020603050405020304" pitchFamily="18" charset="0"/>
                <a:cs typeface="Times New Roman" panose="02020603050405020304" pitchFamily="18" charset="0"/>
              </a:rPr>
              <a:t>4</a:t>
            </a:r>
            <a:endParaRPr lang="en-US" sz="7200" dirty="0">
              <a:latin typeface="Times New Roman" panose="02020603050405020304" pitchFamily="18" charset="0"/>
              <a:cs typeface="Times New Roman" panose="02020603050405020304" pitchFamily="18" charset="0"/>
            </a:endParaRPr>
          </a:p>
        </p:txBody>
      </p:sp>
      <p:sp>
        <p:nvSpPr>
          <p:cNvPr id="9" name="Rectangle 8">
            <a:hlinkClick r:id="rId6" action="ppaction://hlinksldjump"/>
          </p:cNvPr>
          <p:cNvSpPr/>
          <p:nvPr/>
        </p:nvSpPr>
        <p:spPr>
          <a:xfrm>
            <a:off x="5904189" y="3197724"/>
            <a:ext cx="3264986" cy="266832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7200" dirty="0" smtClean="0">
                <a:latin typeface="Times New Roman" panose="02020603050405020304" pitchFamily="18" charset="0"/>
                <a:cs typeface="Times New Roman" panose="02020603050405020304" pitchFamily="18" charset="0"/>
              </a:rPr>
              <a:t>3</a:t>
            </a:r>
            <a:endParaRPr lang="en-US" sz="7200" dirty="0">
              <a:latin typeface="Times New Roman" panose="02020603050405020304" pitchFamily="18" charset="0"/>
              <a:cs typeface="Times New Roman" panose="02020603050405020304" pitchFamily="18" charset="0"/>
            </a:endParaRPr>
          </a:p>
        </p:txBody>
      </p:sp>
      <p:sp>
        <p:nvSpPr>
          <p:cNvPr id="3" name="Text Box 2"/>
          <p:cNvSpPr txBox="1"/>
          <p:nvPr/>
        </p:nvSpPr>
        <p:spPr>
          <a:xfrm>
            <a:off x="2208530" y="5943600"/>
            <a:ext cx="7847965" cy="1014730"/>
          </a:xfrm>
          <a:prstGeom prst="rect">
            <a:avLst/>
          </a:prstGeom>
          <a:noFill/>
        </p:spPr>
        <p:txBody>
          <a:bodyPr wrap="square" rtlCol="0" anchor="t">
            <a:spAutoFit/>
          </a:bodyPr>
          <a:lstStyle/>
          <a:p>
            <a:pPr algn="ctr"/>
            <a:r>
              <a:rPr lang="en-US" sz="6000" b="1" dirty="0" err="1" smtClean="0">
                <a:solidFill>
                  <a:schemeClr val="tx1"/>
                </a:solidFill>
                <a:latin typeface="Times New Roman" panose="02020603050405020304" pitchFamily="18" charset="0"/>
                <a:cs typeface="Times New Roman" panose="02020603050405020304" pitchFamily="18" charset="0"/>
                <a:sym typeface="+mn-ea"/>
              </a:rPr>
              <a:t>Trò</a:t>
            </a:r>
            <a:r>
              <a:rPr lang="en-US" sz="6000" b="1" dirty="0" smtClean="0">
                <a:solidFill>
                  <a:schemeClr val="tx1"/>
                </a:solidFill>
                <a:latin typeface="Times New Roman" panose="02020603050405020304" pitchFamily="18" charset="0"/>
                <a:cs typeface="Times New Roman" panose="02020603050405020304" pitchFamily="18" charset="0"/>
                <a:sym typeface="+mn-ea"/>
              </a:rPr>
              <a:t> </a:t>
            </a:r>
            <a:r>
              <a:rPr lang="en-US" sz="6000" b="1" dirty="0" err="1" smtClean="0">
                <a:solidFill>
                  <a:schemeClr val="tx1"/>
                </a:solidFill>
                <a:latin typeface="Times New Roman" panose="02020603050405020304" pitchFamily="18" charset="0"/>
                <a:cs typeface="Times New Roman" panose="02020603050405020304" pitchFamily="18" charset="0"/>
                <a:sym typeface="+mn-ea"/>
              </a:rPr>
              <a:t>chơi</a:t>
            </a:r>
            <a:r>
              <a:rPr lang="en-US" sz="6000" b="1" dirty="0" smtClean="0">
                <a:solidFill>
                  <a:schemeClr val="tx1"/>
                </a:solidFill>
                <a:latin typeface="Times New Roman" panose="02020603050405020304" pitchFamily="18" charset="0"/>
                <a:cs typeface="Times New Roman" panose="02020603050405020304" pitchFamily="18" charset="0"/>
                <a:sym typeface="+mn-ea"/>
              </a:rPr>
              <a:t> “Ô </a:t>
            </a:r>
            <a:r>
              <a:rPr lang="en-US" sz="6000" b="1" dirty="0" err="1" smtClean="0">
                <a:solidFill>
                  <a:schemeClr val="tx1"/>
                </a:solidFill>
                <a:latin typeface="Times New Roman" panose="02020603050405020304" pitchFamily="18" charset="0"/>
                <a:cs typeface="Times New Roman" panose="02020603050405020304" pitchFamily="18" charset="0"/>
                <a:sym typeface="+mn-ea"/>
              </a:rPr>
              <a:t>số</a:t>
            </a:r>
            <a:r>
              <a:rPr lang="en-US" sz="6000" b="1" dirty="0" smtClean="0">
                <a:solidFill>
                  <a:schemeClr val="tx1"/>
                </a:solidFill>
                <a:latin typeface="Times New Roman" panose="02020603050405020304" pitchFamily="18" charset="0"/>
                <a:cs typeface="Times New Roman" panose="02020603050405020304" pitchFamily="18" charset="0"/>
                <a:sym typeface="+mn-ea"/>
              </a:rPr>
              <a:t> </a:t>
            </a:r>
            <a:r>
              <a:rPr lang="en-US" sz="6000" b="1" dirty="0" err="1" smtClean="0">
                <a:solidFill>
                  <a:schemeClr val="tx1"/>
                </a:solidFill>
                <a:latin typeface="Times New Roman" panose="02020603050405020304" pitchFamily="18" charset="0"/>
                <a:cs typeface="Times New Roman" panose="02020603050405020304" pitchFamily="18" charset="0"/>
                <a:sym typeface="+mn-ea"/>
              </a:rPr>
              <a:t>bí</a:t>
            </a:r>
            <a:r>
              <a:rPr lang="en-US" sz="6000" b="1" dirty="0" smtClean="0">
                <a:solidFill>
                  <a:schemeClr val="tx1"/>
                </a:solidFill>
                <a:latin typeface="Times New Roman" panose="02020603050405020304" pitchFamily="18" charset="0"/>
                <a:cs typeface="Times New Roman" panose="02020603050405020304" pitchFamily="18" charset="0"/>
                <a:sym typeface="+mn-ea"/>
              </a:rPr>
              <a:t> </a:t>
            </a:r>
            <a:r>
              <a:rPr lang="en-US" sz="6000" b="1" dirty="0" err="1" smtClean="0">
                <a:solidFill>
                  <a:schemeClr val="tx1"/>
                </a:solidFill>
                <a:latin typeface="Times New Roman" panose="02020603050405020304" pitchFamily="18" charset="0"/>
                <a:cs typeface="Times New Roman" panose="02020603050405020304" pitchFamily="18" charset="0"/>
                <a:sym typeface="+mn-ea"/>
              </a:rPr>
              <a:t>mật”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3" grpId="0"/>
      <p:bldP spid="3"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n Đá Thái - Sen Đá Xanh - Sen Đá Để Bàn - Cây Cảnh Onl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5730" y="381000"/>
            <a:ext cx="6541135" cy="5485130"/>
          </a:xfrm>
          <a:prstGeom prst="roundRect">
            <a:avLst/>
          </a:prstGeom>
          <a:noFill/>
          <a:extLst>
            <a:ext uri="{909E8E84-426E-40DD-AFC4-6F175D3DCCD1}">
              <a14:hiddenFill xmlns:a14="http://schemas.microsoft.com/office/drawing/2010/main">
                <a:solidFill>
                  <a:srgbClr val="FFFFFF"/>
                </a:solidFill>
              </a14:hiddenFill>
            </a:ext>
          </a:extLst>
        </p:spPr>
      </p:pic>
      <p:sp>
        <p:nvSpPr>
          <p:cNvPr id="6" name="Rectangle 5">
            <a:hlinkClick r:id="rId3" action="ppaction://hlinksldjump"/>
          </p:cNvPr>
          <p:cNvSpPr/>
          <p:nvPr/>
        </p:nvSpPr>
        <p:spPr>
          <a:xfrm>
            <a:off x="2665874" y="529625"/>
            <a:ext cx="3264986" cy="266832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200" dirty="0" smtClean="0">
                <a:latin typeface="Times New Roman" panose="02020603050405020304" pitchFamily="18" charset="0"/>
                <a:cs typeface="Times New Roman" panose="02020603050405020304" pitchFamily="18" charset="0"/>
              </a:rPr>
              <a:t>1</a:t>
            </a:r>
            <a:endParaRPr lang="en-US" sz="7200" dirty="0">
              <a:latin typeface="Times New Roman" panose="02020603050405020304" pitchFamily="18" charset="0"/>
              <a:cs typeface="Times New Roman" panose="02020603050405020304" pitchFamily="18" charset="0"/>
            </a:endParaRPr>
          </a:p>
        </p:txBody>
      </p:sp>
      <p:sp>
        <p:nvSpPr>
          <p:cNvPr id="8" name="Rectangle 7">
            <a:hlinkClick r:id="rId4" action="ppaction://hlinksldjump"/>
          </p:cNvPr>
          <p:cNvSpPr/>
          <p:nvPr/>
        </p:nvSpPr>
        <p:spPr>
          <a:xfrm>
            <a:off x="5942289" y="533435"/>
            <a:ext cx="3264986" cy="266832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7200" dirty="0" smtClean="0">
                <a:latin typeface="Times New Roman" panose="02020603050405020304" pitchFamily="18" charset="0"/>
                <a:cs typeface="Times New Roman" panose="02020603050405020304" pitchFamily="18" charset="0"/>
              </a:rPr>
              <a:t>2</a:t>
            </a:r>
            <a:endParaRPr lang="en-US" sz="7200" dirty="0">
              <a:latin typeface="Times New Roman" panose="02020603050405020304" pitchFamily="18" charset="0"/>
              <a:cs typeface="Times New Roman" panose="02020603050405020304" pitchFamily="18" charset="0"/>
            </a:endParaRPr>
          </a:p>
        </p:txBody>
      </p:sp>
      <p:sp>
        <p:nvSpPr>
          <p:cNvPr id="7" name="Rectangle 6">
            <a:hlinkClick r:id="rId5" action="ppaction://hlinksldjump"/>
          </p:cNvPr>
          <p:cNvSpPr/>
          <p:nvPr/>
        </p:nvSpPr>
        <p:spPr>
          <a:xfrm>
            <a:off x="2665874" y="3197724"/>
            <a:ext cx="3264986" cy="26683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7200" dirty="0" smtClean="0">
                <a:latin typeface="Times New Roman" panose="02020603050405020304" pitchFamily="18" charset="0"/>
                <a:cs typeface="Times New Roman" panose="02020603050405020304" pitchFamily="18" charset="0"/>
              </a:rPr>
              <a:t>4</a:t>
            </a:r>
            <a:endParaRPr lang="en-US" sz="7200" dirty="0">
              <a:latin typeface="Times New Roman" panose="02020603050405020304" pitchFamily="18" charset="0"/>
              <a:cs typeface="Times New Roman" panose="02020603050405020304" pitchFamily="18" charset="0"/>
            </a:endParaRPr>
          </a:p>
        </p:txBody>
      </p:sp>
      <p:sp>
        <p:nvSpPr>
          <p:cNvPr id="9" name="Rectangle 8">
            <a:hlinkClick r:id="rId6" action="ppaction://hlinksldjump"/>
          </p:cNvPr>
          <p:cNvSpPr/>
          <p:nvPr/>
        </p:nvSpPr>
        <p:spPr>
          <a:xfrm>
            <a:off x="5904189" y="3197724"/>
            <a:ext cx="3264986" cy="266832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7200" dirty="0" smtClean="0">
                <a:latin typeface="Times New Roman" panose="02020603050405020304" pitchFamily="18" charset="0"/>
                <a:cs typeface="Times New Roman" panose="02020603050405020304" pitchFamily="18" charset="0"/>
              </a:rPr>
              <a:t>3</a:t>
            </a:r>
            <a:endParaRPr lang="en-US" sz="7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xit" presetSubtype="10" fill="hold" grpId="0" nodeType="withEffect">
                                  <p:stCondLst>
                                    <p:cond delay="0"/>
                                  </p:stCondLst>
                                  <p:childTnLst>
                                    <p:animEffect transition="out" filter="blinds(horizont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hlinkClick r:id="rId2" action="ppaction://hlinksldjump"/>
          </p:cNvPr>
          <p:cNvSpPr/>
          <p:nvPr/>
        </p:nvSpPr>
        <p:spPr>
          <a:xfrm>
            <a:off x="608965" y="228600"/>
            <a:ext cx="1751965" cy="143002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7200" dirty="0" smtClean="0">
                <a:latin typeface="Times New Roman" panose="02020603050405020304" pitchFamily="18" charset="0"/>
                <a:cs typeface="Times New Roman" panose="02020603050405020304" pitchFamily="18" charset="0"/>
              </a:rPr>
              <a:t>3</a:t>
            </a:r>
            <a:endParaRPr lang="en-US" sz="7200" dirty="0">
              <a:latin typeface="Times New Roman" panose="02020603050405020304" pitchFamily="18" charset="0"/>
              <a:cs typeface="Times New Roman" panose="02020603050405020304" pitchFamily="18" charset="0"/>
            </a:endParaRPr>
          </a:p>
        </p:txBody>
      </p:sp>
      <p:sp>
        <p:nvSpPr>
          <p:cNvPr id="8" name="Rectangle 7"/>
          <p:cNvSpPr/>
          <p:nvPr/>
        </p:nvSpPr>
        <p:spPr>
          <a:xfrm>
            <a:off x="837565" y="2667000"/>
            <a:ext cx="10702925" cy="2480945"/>
          </a:xfrm>
          <a:prstGeom prst="rect">
            <a:avLst/>
          </a:prstGeom>
        </p:spPr>
        <p:txBody>
          <a:bodyPr wrap="square">
            <a:noAutofit/>
          </a:bodyPr>
          <a:lstStyle/>
          <a:p>
            <a:pPr algn="just"/>
            <a:r>
              <a:rPr lang="en-US" altLang="vi-VN" sz="6000" dirty="0" smtClean="0">
                <a:latin typeface="+mj-lt"/>
                <a:sym typeface="+mn-ea"/>
              </a:rPr>
              <a:t>  </a:t>
            </a:r>
            <a:r>
              <a:rPr lang="en-US" altLang="vi-VN" sz="4400" dirty="0" smtClean="0">
                <a:latin typeface="+mj-lt"/>
                <a:sym typeface="+mn-ea"/>
              </a:rPr>
              <a:t>     </a:t>
            </a:r>
            <a:r>
              <a:rPr lang="en-US" sz="4400" dirty="0">
                <a:solidFill>
                  <a:schemeClr val="tx1"/>
                </a:solidFill>
                <a:latin typeface="Times New Roman" panose="02020603050405020304" pitchFamily="18" charset="0"/>
                <a:cs typeface="Times New Roman" panose="02020603050405020304" pitchFamily="18" charset="0"/>
                <a:sym typeface="+mn-ea"/>
              </a:rPr>
              <a:t>Thế là cả lớp đều háo hức. Ai cũng cố gắng học để nhận được phần thưởng của thầy.</a:t>
            </a:r>
            <a:endParaRPr lang="en-US" sz="4400" dirty="0" smtClean="0">
              <a:solidFill>
                <a:schemeClr val="tx1"/>
              </a:solidFill>
              <a:latin typeface="Times New Roman" panose="02020603050405020304" pitchFamily="18" charset="0"/>
              <a:cs typeface="Times New Roman" panose="02020603050405020304" pitchFamily="18" charset="0"/>
              <a:sym typeface="+mn-ea"/>
            </a:endParaRPr>
          </a:p>
        </p:txBody>
      </p:sp>
      <p:sp>
        <p:nvSpPr>
          <p:cNvPr id="4" name="Flowchart: Terminator 3"/>
          <p:cNvSpPr/>
          <p:nvPr/>
        </p:nvSpPr>
        <p:spPr>
          <a:xfrm>
            <a:off x="2970530" y="228600"/>
            <a:ext cx="6190615" cy="1647190"/>
          </a:xfrm>
          <a:prstGeom prst="flowChartTerminator">
            <a:avLst/>
          </a:prstGeom>
          <a:solidFill>
            <a:srgbClr val="00206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bg1"/>
                </a:solidFill>
                <a:latin typeface="Times New Roman" panose="02020603050405020304" pitchFamily="18" charset="0"/>
                <a:cs typeface="Times New Roman" panose="02020603050405020304" pitchFamily="18" charset="0"/>
              </a:rPr>
              <a:t>ĐỌC DIỄN CẢM</a:t>
            </a:r>
            <a:endParaRPr lang="en-US" sz="44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9"/>
                                        </p:tgtEl>
                                        <p:attrNameLst>
                                          <p:attrName>ppt_w</p:attrName>
                                        </p:attrNameLst>
                                      </p:cBhvr>
                                      <p:tavLst>
                                        <p:tav tm="0">
                                          <p:val>
                                            <p:strVal val="ppt_w"/>
                                          </p:val>
                                        </p:tav>
                                        <p:tav tm="100000">
                                          <p:val>
                                            <p:fltVal val="0"/>
                                          </p:val>
                                        </p:tav>
                                      </p:tavLst>
                                    </p:anim>
                                    <p:anim calcmode="lin" valueType="num">
                                      <p:cBhvr>
                                        <p:cTn id="7" dur="1000"/>
                                        <p:tgtEl>
                                          <p:spTgt spid="9"/>
                                        </p:tgtEl>
                                        <p:attrNameLst>
                                          <p:attrName>ppt_h</p:attrName>
                                        </p:attrNameLst>
                                      </p:cBhvr>
                                      <p:tavLst>
                                        <p:tav tm="0">
                                          <p:val>
                                            <p:strVal val="ppt_h"/>
                                          </p:val>
                                        </p:tav>
                                        <p:tav tm="100000">
                                          <p:val>
                                            <p:fltVal val="0"/>
                                          </p:val>
                                        </p:tav>
                                      </p:tavLst>
                                    </p:anim>
                                    <p:anim calcmode="lin" valueType="num">
                                      <p:cBhvr>
                                        <p:cTn id="8" dur="1000"/>
                                        <p:tgtEl>
                                          <p:spTgt spid="9"/>
                                        </p:tgtEl>
                                        <p:attrNameLst>
                                          <p:attrName>style.rotation</p:attrName>
                                        </p:attrNameLst>
                                      </p:cBhvr>
                                      <p:tavLst>
                                        <p:tav tm="0">
                                          <p:val>
                                            <p:fltVal val="0"/>
                                          </p:val>
                                        </p:tav>
                                        <p:tav tm="100000">
                                          <p:val>
                                            <p:fltVal val="90"/>
                                          </p:val>
                                        </p:tav>
                                      </p:tavLst>
                                    </p:anim>
                                    <p:animEffect transition="out" filter="fade">
                                      <p:cBhvr>
                                        <p:cTn id="9" dur="1000"/>
                                        <p:tgtEl>
                                          <p:spTgt spid="9"/>
                                        </p:tgtEl>
                                      </p:cBhvr>
                                    </p:animEffect>
                                    <p:set>
                                      <p:cBhvr>
                                        <p:cTn id="10"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n Đá Thái - Sen Đá Xanh - Sen Đá Để Bàn - Cây Cảnh Onl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5730" y="381000"/>
            <a:ext cx="6541135" cy="5485130"/>
          </a:xfrm>
          <a:prstGeom prst="roundRect">
            <a:avLst/>
          </a:prstGeom>
          <a:noFill/>
          <a:extLst>
            <a:ext uri="{909E8E84-426E-40DD-AFC4-6F175D3DCCD1}">
              <a14:hiddenFill xmlns:a14="http://schemas.microsoft.com/office/drawing/2010/main">
                <a:solidFill>
                  <a:srgbClr val="FFFFFF"/>
                </a:solidFill>
              </a14:hiddenFill>
            </a:ext>
          </a:extLst>
        </p:spPr>
      </p:pic>
      <p:sp>
        <p:nvSpPr>
          <p:cNvPr id="6" name="Rectangle 5">
            <a:hlinkClick r:id="rId3" action="ppaction://hlinksldjump"/>
          </p:cNvPr>
          <p:cNvSpPr/>
          <p:nvPr/>
        </p:nvSpPr>
        <p:spPr>
          <a:xfrm>
            <a:off x="2665874" y="529625"/>
            <a:ext cx="3264986" cy="266832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200" dirty="0" smtClean="0">
                <a:latin typeface="Times New Roman" panose="02020603050405020304" pitchFamily="18" charset="0"/>
                <a:cs typeface="Times New Roman" panose="02020603050405020304" pitchFamily="18" charset="0"/>
              </a:rPr>
              <a:t>1</a:t>
            </a:r>
            <a:endParaRPr lang="en-US" sz="7200" dirty="0">
              <a:latin typeface="Times New Roman" panose="02020603050405020304" pitchFamily="18" charset="0"/>
              <a:cs typeface="Times New Roman" panose="02020603050405020304" pitchFamily="18" charset="0"/>
            </a:endParaRPr>
          </a:p>
        </p:txBody>
      </p:sp>
      <p:sp>
        <p:nvSpPr>
          <p:cNvPr id="8" name="Rectangle 7">
            <a:hlinkClick r:id="rId4" action="ppaction://hlinksldjump"/>
          </p:cNvPr>
          <p:cNvSpPr/>
          <p:nvPr/>
        </p:nvSpPr>
        <p:spPr>
          <a:xfrm>
            <a:off x="5942289" y="533435"/>
            <a:ext cx="3264986" cy="266832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7200" dirty="0" smtClean="0">
                <a:latin typeface="Times New Roman" panose="02020603050405020304" pitchFamily="18" charset="0"/>
                <a:cs typeface="Times New Roman" panose="02020603050405020304" pitchFamily="18" charset="0"/>
              </a:rPr>
              <a:t>2</a:t>
            </a:r>
            <a:endParaRPr lang="en-US" sz="7200" dirty="0">
              <a:latin typeface="Times New Roman" panose="02020603050405020304" pitchFamily="18" charset="0"/>
              <a:cs typeface="Times New Roman" panose="02020603050405020304" pitchFamily="18" charset="0"/>
            </a:endParaRPr>
          </a:p>
        </p:txBody>
      </p:sp>
      <p:sp>
        <p:nvSpPr>
          <p:cNvPr id="7" name="Rectangle 6">
            <a:hlinkClick r:id="rId5" action="ppaction://hlinksldjump"/>
          </p:cNvPr>
          <p:cNvSpPr/>
          <p:nvPr/>
        </p:nvSpPr>
        <p:spPr>
          <a:xfrm>
            <a:off x="2665874" y="3197724"/>
            <a:ext cx="3264986" cy="26683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7200" dirty="0" smtClean="0">
                <a:latin typeface="Times New Roman" panose="02020603050405020304" pitchFamily="18" charset="0"/>
                <a:cs typeface="Times New Roman" panose="02020603050405020304" pitchFamily="18" charset="0"/>
              </a:rPr>
              <a:t>4</a:t>
            </a:r>
            <a:endParaRPr lang="en-US" sz="7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hlinkClick r:id="rId2" action="ppaction://hlinksldjump"/>
          </p:cNvPr>
          <p:cNvSpPr/>
          <p:nvPr/>
        </p:nvSpPr>
        <p:spPr>
          <a:xfrm>
            <a:off x="456565" y="152400"/>
            <a:ext cx="2058035" cy="1683385"/>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7200" dirty="0" smtClean="0">
                <a:latin typeface="Times New Roman" panose="02020603050405020304" pitchFamily="18" charset="0"/>
                <a:cs typeface="Times New Roman" panose="02020603050405020304" pitchFamily="18" charset="0"/>
              </a:rPr>
              <a:t>2</a:t>
            </a:r>
            <a:endParaRPr lang="en-US" sz="7200" dirty="0">
              <a:latin typeface="Times New Roman" panose="02020603050405020304" pitchFamily="18" charset="0"/>
              <a:cs typeface="Times New Roman" panose="02020603050405020304" pitchFamily="18" charset="0"/>
            </a:endParaRPr>
          </a:p>
        </p:txBody>
      </p:sp>
      <p:sp>
        <p:nvSpPr>
          <p:cNvPr id="2" name="Rectangle 7"/>
          <p:cNvSpPr/>
          <p:nvPr/>
        </p:nvSpPr>
        <p:spPr>
          <a:xfrm>
            <a:off x="761365" y="2514600"/>
            <a:ext cx="10833735" cy="3178810"/>
          </a:xfrm>
          <a:prstGeom prst="rect">
            <a:avLst/>
          </a:prstGeom>
        </p:spPr>
        <p:txBody>
          <a:bodyPr wrap="none">
            <a:noAutofit/>
          </a:bodyPr>
          <a:lstStyle/>
          <a:p>
            <a:pPr algn="just"/>
            <a:r>
              <a:rPr lang="en-US" altLang="vi-VN" sz="6000" dirty="0">
                <a:latin typeface="+mj-lt"/>
                <a:sym typeface="+mn-ea"/>
              </a:rPr>
              <a:t> </a:t>
            </a:r>
            <a:r>
              <a:rPr lang="en-US" altLang="vi-VN" sz="4400" dirty="0">
                <a:latin typeface="+mj-lt"/>
                <a:sym typeface="+mn-ea"/>
              </a:rPr>
              <a:t>     </a:t>
            </a:r>
            <a:r>
              <a:rPr lang="en-US" sz="4400" dirty="0">
                <a:solidFill>
                  <a:schemeClr val="tx1"/>
                </a:solidFill>
                <a:latin typeface="Times New Roman" panose="02020603050405020304" pitchFamily="18" charset="0"/>
                <a:cs typeface="Times New Roman" panose="02020603050405020304" pitchFamily="18" charset="0"/>
                <a:sym typeface="+mn-ea"/>
              </a:rPr>
              <a:t>- Cây này có rất nhiều cây con. Mỗi tuần, </a:t>
            </a:r>
          </a:p>
          <a:p>
            <a:pPr algn="just"/>
            <a:r>
              <a:rPr lang="en-US" sz="4400" dirty="0">
                <a:solidFill>
                  <a:schemeClr val="tx1"/>
                </a:solidFill>
                <a:latin typeface="Times New Roman" panose="02020603050405020304" pitchFamily="18" charset="0"/>
                <a:cs typeface="Times New Roman" panose="02020603050405020304" pitchFamily="18" charset="0"/>
                <a:sym typeface="+mn-ea"/>
              </a:rPr>
              <a:t>thầy sẽ tặng một cây cho em nào đạt kết quả</a:t>
            </a:r>
          </a:p>
          <a:p>
            <a:pPr algn="just"/>
            <a:r>
              <a:rPr lang="en-US" sz="4400" dirty="0">
                <a:solidFill>
                  <a:schemeClr val="tx1"/>
                </a:solidFill>
                <a:latin typeface="Times New Roman" panose="02020603050405020304" pitchFamily="18" charset="0"/>
                <a:cs typeface="Times New Roman" panose="02020603050405020304" pitchFamily="18" charset="0"/>
                <a:sym typeface="+mn-ea"/>
              </a:rPr>
              <a:t>học tập cao nhất trong tuần. Các em cố gắng </a:t>
            </a:r>
          </a:p>
          <a:p>
            <a:pPr algn="just"/>
            <a:r>
              <a:rPr lang="en-US" sz="4400" dirty="0">
                <a:solidFill>
                  <a:schemeClr val="tx1"/>
                </a:solidFill>
                <a:latin typeface="Times New Roman" panose="02020603050405020304" pitchFamily="18" charset="0"/>
                <a:cs typeface="Times New Roman" panose="02020603050405020304" pitchFamily="18" charset="0"/>
                <a:sym typeface="+mn-ea"/>
              </a:rPr>
              <a:t>nhé!</a:t>
            </a:r>
          </a:p>
        </p:txBody>
      </p:sp>
      <p:sp>
        <p:nvSpPr>
          <p:cNvPr id="4" name="Flowchart: Terminator 3"/>
          <p:cNvSpPr/>
          <p:nvPr/>
        </p:nvSpPr>
        <p:spPr>
          <a:xfrm>
            <a:off x="2970530" y="228600"/>
            <a:ext cx="7266305" cy="1647190"/>
          </a:xfrm>
          <a:prstGeom prst="flowChartTerminator">
            <a:avLst/>
          </a:prstGeom>
          <a:solidFill>
            <a:srgbClr val="00206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bg1"/>
                </a:solidFill>
                <a:latin typeface="Times New Roman" panose="02020603050405020304" pitchFamily="18" charset="0"/>
                <a:cs typeface="Times New Roman" panose="02020603050405020304" pitchFamily="18" charset="0"/>
              </a:rPr>
              <a:t>ĐỌC LỜI CỦA THẦY </a:t>
            </a:r>
            <a:endParaRPr lang="en-US" sz="4400" b="1" dirty="0">
              <a:solidFill>
                <a:schemeClr val="bg1"/>
              </a:solidFill>
              <a:latin typeface="Times New Roman" panose="02020603050405020304" pitchFamily="18" charset="0"/>
              <a:cs typeface="Times New Roman" panose="02020603050405020304" pitchFamily="18" charset="0"/>
            </a:endParaRPr>
          </a:p>
        </p:txBody>
      </p:sp>
      <p:sp>
        <p:nvSpPr>
          <p:cNvPr id="3" name="Text Box 2"/>
          <p:cNvSpPr txBox="1"/>
          <p:nvPr/>
        </p:nvSpPr>
        <p:spPr>
          <a:xfrm>
            <a:off x="11070590" y="1717040"/>
            <a:ext cx="4063365" cy="368300"/>
          </a:xfrm>
          <a:prstGeom prst="rect">
            <a:avLst/>
          </a:prstGeom>
          <a:noFill/>
        </p:spPr>
        <p:txBody>
          <a:bodyPr wrap="square" rtlCol="0">
            <a:sp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n Đá Thái - Sen Đá Xanh - Sen Đá Để Bàn - Cây Cảnh Onl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5730" y="381000"/>
            <a:ext cx="6541135" cy="5485130"/>
          </a:xfrm>
          <a:prstGeom prst="roundRect">
            <a:avLst/>
          </a:prstGeom>
          <a:noFill/>
          <a:extLst>
            <a:ext uri="{909E8E84-426E-40DD-AFC4-6F175D3DCCD1}">
              <a14:hiddenFill xmlns:a14="http://schemas.microsoft.com/office/drawing/2010/main">
                <a:solidFill>
                  <a:srgbClr val="FFFFFF"/>
                </a:solidFill>
              </a14:hiddenFill>
            </a:ext>
          </a:extLst>
        </p:spPr>
      </p:pic>
      <p:sp>
        <p:nvSpPr>
          <p:cNvPr id="6" name="Rectangle 5">
            <a:hlinkClick r:id="rId3" action="ppaction://hlinksldjump"/>
          </p:cNvPr>
          <p:cNvSpPr/>
          <p:nvPr/>
        </p:nvSpPr>
        <p:spPr>
          <a:xfrm>
            <a:off x="2665874" y="529625"/>
            <a:ext cx="3264986" cy="266832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200" dirty="0" smtClean="0">
                <a:latin typeface="Times New Roman" panose="02020603050405020304" pitchFamily="18" charset="0"/>
                <a:cs typeface="Times New Roman" panose="02020603050405020304" pitchFamily="18" charset="0"/>
              </a:rPr>
              <a:t>1</a:t>
            </a:r>
            <a:endParaRPr lang="en-US" sz="7200" dirty="0">
              <a:latin typeface="Times New Roman" panose="02020603050405020304" pitchFamily="18" charset="0"/>
              <a:cs typeface="Times New Roman" panose="02020603050405020304" pitchFamily="18" charset="0"/>
            </a:endParaRPr>
          </a:p>
        </p:txBody>
      </p:sp>
      <p:sp>
        <p:nvSpPr>
          <p:cNvPr id="7" name="Rectangle 6">
            <a:hlinkClick r:id="rId4" action="ppaction://hlinksldjump"/>
          </p:cNvPr>
          <p:cNvSpPr/>
          <p:nvPr/>
        </p:nvSpPr>
        <p:spPr>
          <a:xfrm>
            <a:off x="2665874" y="3197724"/>
            <a:ext cx="3264986" cy="26683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7200" dirty="0" smtClean="0">
                <a:latin typeface="Times New Roman" panose="02020603050405020304" pitchFamily="18" charset="0"/>
                <a:cs typeface="Times New Roman" panose="02020603050405020304" pitchFamily="18" charset="0"/>
              </a:rPr>
              <a:t>4</a:t>
            </a:r>
            <a:endParaRPr lang="en-US" sz="7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rId3" action="ppaction://hlinksldjump"/>
          </p:cNvPr>
          <p:cNvSpPr/>
          <p:nvPr/>
        </p:nvSpPr>
        <p:spPr>
          <a:xfrm>
            <a:off x="304165" y="76200"/>
            <a:ext cx="2139315" cy="175768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200" dirty="0" smtClean="0">
                <a:latin typeface="Times New Roman" panose="02020603050405020304" pitchFamily="18" charset="0"/>
                <a:cs typeface="Times New Roman" panose="02020603050405020304" pitchFamily="18" charset="0"/>
              </a:rPr>
              <a:t>1</a:t>
            </a:r>
            <a:endParaRPr lang="en-US" sz="7200"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4"/>
          <a:stretch>
            <a:fillRect/>
          </a:stretch>
        </p:blipFill>
        <p:spPr>
          <a:xfrm>
            <a:off x="3047365" y="1833880"/>
            <a:ext cx="5613400" cy="35229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Am-thanh-phep-thuat-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4342130" y="381000"/>
            <a:ext cx="5805805" cy="1647190"/>
          </a:xfrm>
          <a:prstGeom prst="flowChartTerminator">
            <a:avLst/>
          </a:prstGeom>
          <a:solidFill>
            <a:srgbClr val="00206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bg1"/>
                </a:solidFill>
                <a:latin typeface="Times New Roman" panose="02020603050405020304" pitchFamily="18" charset="0"/>
                <a:cs typeface="Times New Roman" panose="02020603050405020304" pitchFamily="18" charset="0"/>
              </a:rPr>
              <a:t>ĐỌC DIỄN CẢM</a:t>
            </a:r>
            <a:endParaRPr lang="en-US" sz="4400" b="1" dirty="0">
              <a:solidFill>
                <a:schemeClr val="bg1"/>
              </a:solidFill>
              <a:latin typeface="Times New Roman" panose="02020603050405020304" pitchFamily="18" charset="0"/>
              <a:cs typeface="Times New Roman" panose="02020603050405020304" pitchFamily="18" charset="0"/>
            </a:endParaRPr>
          </a:p>
        </p:txBody>
      </p:sp>
      <p:sp>
        <p:nvSpPr>
          <p:cNvPr id="3" name="Text Box 2"/>
          <p:cNvSpPr txBox="1"/>
          <p:nvPr/>
        </p:nvSpPr>
        <p:spPr>
          <a:xfrm>
            <a:off x="456565" y="2438400"/>
            <a:ext cx="11063605" cy="2122805"/>
          </a:xfrm>
          <a:prstGeom prst="rect">
            <a:avLst/>
          </a:prstGeom>
          <a:noFill/>
        </p:spPr>
        <p:txBody>
          <a:bodyPr wrap="square" rtlCol="0" anchor="t">
            <a:spAutoFit/>
          </a:bodyPr>
          <a:lstStyle/>
          <a:p>
            <a:pPr algn="just"/>
            <a:r>
              <a:rPr lang="en-US" sz="4400" b="1" dirty="0">
                <a:latin typeface="Times New Roman" panose="02020603050405020304" pitchFamily="18" charset="0"/>
                <a:cs typeface="Times New Roman" panose="02020603050405020304" pitchFamily="18" charset="0"/>
                <a:sym typeface="+mn-ea"/>
              </a:rPr>
              <a:t>      </a:t>
            </a:r>
            <a:r>
              <a:rPr lang="en-US" sz="4400" dirty="0">
                <a:latin typeface="Times New Roman" panose="02020603050405020304" pitchFamily="18" charset="0"/>
                <a:cs typeface="Times New Roman" panose="02020603050405020304" pitchFamily="18" charset="0"/>
                <a:sym typeface="+mn-ea"/>
              </a:rPr>
              <a:t> Một thời gian sau, cây sen đá của Việt lớn lên, sinh ra rất nhiều cây con. Việt tách chúng ra, trồng vào nhiều chậu khác rồi treo lên.</a:t>
            </a:r>
          </a:p>
        </p:txBody>
      </p:sp>
      <p:sp>
        <p:nvSpPr>
          <p:cNvPr id="17" name="Rectangle 5">
            <a:hlinkClick r:id="rId2" action="ppaction://hlinksldjump"/>
          </p:cNvPr>
          <p:cNvSpPr/>
          <p:nvPr/>
        </p:nvSpPr>
        <p:spPr>
          <a:xfrm>
            <a:off x="0" y="0"/>
            <a:ext cx="2059940" cy="1732915"/>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200" dirty="0" smtClean="0">
                <a:latin typeface="Times New Roman" panose="02020603050405020304" pitchFamily="18" charset="0"/>
                <a:cs typeface="Times New Roman" panose="02020603050405020304" pitchFamily="18" charset="0"/>
              </a:rPr>
              <a:t>1</a:t>
            </a:r>
            <a:endParaRPr lang="en-US" sz="7200" dirty="0">
              <a:latin typeface="Times New Roman" panose="02020603050405020304" pitchFamily="18" charset="0"/>
              <a:cs typeface="Times New Roman" panose="02020603050405020304" pitchFamily="18" charset="0"/>
            </a:endParaRPr>
          </a:p>
        </p:txBody>
      </p:sp>
      <p:pic>
        <p:nvPicPr>
          <p:cNvPr id="18" name="Content Placeholder 17"/>
          <p:cNvPicPr>
            <a:picLocks noGrp="1" noChangeAspect="1"/>
          </p:cNvPicPr>
          <p:nvPr>
            <p:ph idx="1"/>
          </p:nvPr>
        </p:nvPicPr>
        <p:blipFill>
          <a:blip r:embed="rId3"/>
          <a:stretch>
            <a:fillRect/>
          </a:stretch>
        </p:blipFill>
        <p:spPr>
          <a:xfrm>
            <a:off x="2151380" y="76200"/>
            <a:ext cx="1988185" cy="16675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7"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n Đá Thái - Sen Đá Xanh - Sen Đá Để Bàn - Cây Cảnh Onl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5730" y="381000"/>
            <a:ext cx="6541135" cy="5485130"/>
          </a:xfrm>
          <a:prstGeom prst="roundRect">
            <a:avLst/>
          </a:prstGeom>
          <a:noFill/>
          <a:extLst>
            <a:ext uri="{909E8E84-426E-40DD-AFC4-6F175D3DCCD1}">
              <a14:hiddenFill xmlns:a14="http://schemas.microsoft.com/office/drawing/2010/main">
                <a:solidFill>
                  <a:srgbClr val="FFFFFF"/>
                </a:solidFill>
              </a14:hiddenFill>
            </a:ext>
          </a:extLst>
        </p:spPr>
      </p:pic>
      <p:sp>
        <p:nvSpPr>
          <p:cNvPr id="7" name="Rectangle 6">
            <a:hlinkClick r:id="rId3" action="ppaction://hlinksldjump"/>
          </p:cNvPr>
          <p:cNvSpPr/>
          <p:nvPr/>
        </p:nvSpPr>
        <p:spPr>
          <a:xfrm>
            <a:off x="2665874" y="3197724"/>
            <a:ext cx="3264986" cy="26683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7200" dirty="0" smtClean="0">
                <a:latin typeface="Times New Roman" panose="02020603050405020304" pitchFamily="18" charset="0"/>
                <a:cs typeface="Times New Roman" panose="02020603050405020304" pitchFamily="18" charset="0"/>
              </a:rPr>
              <a:t>4</a:t>
            </a:r>
            <a:endParaRPr lang="en-US" sz="7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r="-1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9198" t="9562" r="10972" b="2347"/>
          <a:stretch>
            <a:fillRect/>
          </a:stretch>
        </p:blipFill>
        <p:spPr>
          <a:xfrm>
            <a:off x="581798" y="4132878"/>
            <a:ext cx="1363075" cy="1534053"/>
          </a:xfrm>
          <a:prstGeom prst="rect">
            <a:avLst/>
          </a:prstGeom>
        </p:spPr>
      </p:pic>
      <p:sp>
        <p:nvSpPr>
          <p:cNvPr id="3" name="Cloud Callout 2"/>
          <p:cNvSpPr/>
          <p:nvPr/>
        </p:nvSpPr>
        <p:spPr>
          <a:xfrm>
            <a:off x="2162175" y="0"/>
            <a:ext cx="9968865" cy="2565400"/>
          </a:xfrm>
          <a:prstGeom prst="cloudCallout">
            <a:avLst>
              <a:gd name="adj1" fmla="val -60204"/>
              <a:gd name="adj2" fmla="val 11187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3200" b="1">
              <a:latin typeface="Times New Roman" panose="02020603050405020304" pitchFamily="18" charset="0"/>
              <a:cs typeface="Times New Roman" panose="02020603050405020304" pitchFamily="18" charset="0"/>
              <a:sym typeface="+mn-ea"/>
            </a:endParaRPr>
          </a:p>
          <a:p>
            <a:pPr algn="ctr"/>
            <a:r>
              <a:rPr lang="en-US" sz="3200" b="1">
                <a:latin typeface="Times New Roman" panose="02020603050405020304" pitchFamily="18" charset="0"/>
                <a:cs typeface="Times New Roman" panose="02020603050405020304" pitchFamily="18" charset="0"/>
                <a:sym typeface="+mn-ea"/>
              </a:rPr>
              <a:t>    Trong bài “Bức tranh bàn tay”</a:t>
            </a:r>
            <a:endParaRPr lang="en-US" sz="3200" b="1">
              <a:latin typeface="Times New Roman" panose="02020603050405020304" pitchFamily="18" charset="0"/>
              <a:cs typeface="Times New Roman" panose="02020603050405020304" pitchFamily="18" charset="0"/>
            </a:endParaRPr>
          </a:p>
          <a:p>
            <a:pPr algn="ctr"/>
            <a:r>
              <a:rPr lang="en-US" sz="3200" b="1">
                <a:latin typeface="Times New Roman" panose="02020603050405020304" pitchFamily="18" charset="0"/>
                <a:cs typeface="Times New Roman" panose="02020603050405020304" pitchFamily="18" charset="0"/>
                <a:sym typeface="+mn-ea"/>
              </a:rPr>
              <a:t>     Cô giáo yêu cầu học sinh vẽ gì?</a:t>
            </a:r>
            <a:endParaRPr lang="vi-VN" sz="3200" b="1" dirty="0">
              <a:latin typeface="Times New Roman" panose="02020603050405020304" pitchFamily="18" charset="0"/>
              <a:cs typeface="Times New Roman" panose="02020603050405020304" pitchFamily="18" charset="0"/>
            </a:endParaRPr>
          </a:p>
          <a:p>
            <a:pPr algn="ctr"/>
            <a:r>
              <a:rPr lang="en-US" sz="3200" dirty="0" err="1" smtClean="0">
                <a:latin typeface="Times New Roman" panose="02020603050405020304" pitchFamily="18" charset="0"/>
                <a:cs typeface="Times New Roman" panose="02020603050405020304" pitchFamily="18" charset="0"/>
              </a:rPr>
              <a:t>      Chọn đáp án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đúng</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4" name="Flowchart: Terminator 3"/>
          <p:cNvSpPr/>
          <p:nvPr/>
        </p:nvSpPr>
        <p:spPr>
          <a:xfrm>
            <a:off x="2771775" y="2780665"/>
            <a:ext cx="6463665" cy="1062990"/>
          </a:xfrm>
          <a:prstGeom prst="flowChartTerminator">
            <a:avLst/>
          </a:prstGeom>
          <a:gradFill flip="none" rotWithShape="1">
            <a:gsLst>
              <a:gs pos="0">
                <a:srgbClr val="E7A996">
                  <a:tint val="66000"/>
                  <a:satMod val="160000"/>
                </a:srgbClr>
              </a:gs>
              <a:gs pos="50000">
                <a:srgbClr val="E7A996">
                  <a:tint val="44500"/>
                  <a:satMod val="160000"/>
                </a:srgbClr>
              </a:gs>
              <a:gs pos="100000">
                <a:srgbClr val="E7A996">
                  <a:tint val="23500"/>
                  <a:satMod val="160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0070C0"/>
                </a:solidFill>
                <a:latin typeface="Times New Roman" panose="02020603050405020304" pitchFamily="18" charset="0"/>
                <a:cs typeface="Times New Roman" panose="02020603050405020304" pitchFamily="18" charset="0"/>
              </a:rPr>
              <a:t>A. </a:t>
            </a:r>
            <a:r>
              <a:rPr lang="en-US" sz="3200" dirty="0" err="1" smtClean="0">
                <a:solidFill>
                  <a:srgbClr val="0070C0"/>
                </a:solidFill>
                <a:latin typeface="Times New Roman" panose="02020603050405020304" pitchFamily="18" charset="0"/>
                <a:cs typeface="Times New Roman" panose="02020603050405020304" pitchFamily="18" charset="0"/>
                <a:sym typeface="+mn-ea"/>
              </a:rPr>
              <a:t>Vẽ</a:t>
            </a:r>
            <a:r>
              <a:rPr lang="en-US" sz="3200" dirty="0" smtClean="0">
                <a:solidFill>
                  <a:srgbClr val="0070C0"/>
                </a:solidFill>
                <a:latin typeface="Times New Roman" panose="02020603050405020304" pitchFamily="18" charset="0"/>
                <a:cs typeface="Times New Roman" panose="02020603050405020304" pitchFamily="18" charset="0"/>
                <a:sym typeface="+mn-ea"/>
              </a:rPr>
              <a:t> </a:t>
            </a:r>
            <a:r>
              <a:rPr lang="en-US" sz="3200" dirty="0" err="1" smtClean="0">
                <a:solidFill>
                  <a:srgbClr val="0070C0"/>
                </a:solidFill>
                <a:latin typeface="Times New Roman" panose="02020603050405020304" pitchFamily="18" charset="0"/>
                <a:cs typeface="Times New Roman" panose="02020603050405020304" pitchFamily="18" charset="0"/>
                <a:sym typeface="+mn-ea"/>
              </a:rPr>
              <a:t>tự</a:t>
            </a:r>
            <a:r>
              <a:rPr lang="en-US" sz="3200" dirty="0" smtClean="0">
                <a:solidFill>
                  <a:srgbClr val="0070C0"/>
                </a:solidFill>
                <a:latin typeface="Times New Roman" panose="02020603050405020304" pitchFamily="18" charset="0"/>
                <a:cs typeface="Times New Roman" panose="02020603050405020304" pitchFamily="18" charset="0"/>
                <a:sym typeface="+mn-ea"/>
              </a:rPr>
              <a:t> do.</a:t>
            </a:r>
          </a:p>
        </p:txBody>
      </p:sp>
      <p:sp>
        <p:nvSpPr>
          <p:cNvPr id="5" name="Flowchart: Terminator 4"/>
          <p:cNvSpPr/>
          <p:nvPr/>
        </p:nvSpPr>
        <p:spPr>
          <a:xfrm>
            <a:off x="2665730" y="4057650"/>
            <a:ext cx="6607175" cy="1062990"/>
          </a:xfrm>
          <a:prstGeom prst="flowChartTerminator">
            <a:avLst/>
          </a:prstGeom>
          <a:gradFill flip="none" rotWithShape="1">
            <a:gsLst>
              <a:gs pos="0">
                <a:srgbClr val="E7A996">
                  <a:tint val="66000"/>
                  <a:satMod val="160000"/>
                </a:srgbClr>
              </a:gs>
              <a:gs pos="50000">
                <a:srgbClr val="E7A996">
                  <a:tint val="44500"/>
                  <a:satMod val="160000"/>
                </a:srgbClr>
              </a:gs>
              <a:gs pos="100000">
                <a:srgbClr val="E7A996">
                  <a:tint val="23500"/>
                  <a:satMod val="160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0070C0"/>
                </a:solidFill>
                <a:latin typeface="Times New Roman" panose="02020603050405020304" pitchFamily="18" charset="0"/>
                <a:cs typeface="Times New Roman" panose="02020603050405020304" pitchFamily="18" charset="0"/>
              </a:rPr>
              <a:t>B. </a:t>
            </a:r>
            <a:r>
              <a:rPr lang="en-US" altLang="vi-VN" sz="3200" dirty="0">
                <a:solidFill>
                  <a:srgbClr val="0070C0"/>
                </a:solidFill>
                <a:latin typeface="Times New Roman" panose="02020603050405020304" pitchFamily="18" charset="0"/>
                <a:cs typeface="Times New Roman" panose="02020603050405020304" pitchFamily="18" charset="0"/>
                <a:sym typeface="+mn-ea"/>
              </a:rPr>
              <a:t>V</a:t>
            </a:r>
            <a:r>
              <a:rPr lang="vi-VN" sz="3200" dirty="0">
                <a:solidFill>
                  <a:srgbClr val="0070C0"/>
                </a:solidFill>
                <a:latin typeface="Times New Roman" panose="02020603050405020304" pitchFamily="18" charset="0"/>
                <a:cs typeface="Times New Roman" panose="02020603050405020304" pitchFamily="18" charset="0"/>
                <a:sym typeface="+mn-ea"/>
              </a:rPr>
              <a:t>ẽ m</a:t>
            </a:r>
            <a:r>
              <a:rPr lang="en-US" altLang="vi-VN" sz="3200" dirty="0">
                <a:solidFill>
                  <a:srgbClr val="0070C0"/>
                </a:solidFill>
                <a:latin typeface="Times New Roman" panose="02020603050405020304" pitchFamily="18" charset="0"/>
                <a:cs typeface="Times New Roman" panose="02020603050405020304" pitchFamily="18" charset="0"/>
                <a:sym typeface="+mn-ea"/>
              </a:rPr>
              <a:t>ột em bé.</a:t>
            </a:r>
          </a:p>
        </p:txBody>
      </p:sp>
      <p:sp>
        <p:nvSpPr>
          <p:cNvPr id="6" name="Flowchart: Terminator 5"/>
          <p:cNvSpPr/>
          <p:nvPr/>
        </p:nvSpPr>
        <p:spPr>
          <a:xfrm>
            <a:off x="2771775" y="5334000"/>
            <a:ext cx="6815455" cy="1062990"/>
          </a:xfrm>
          <a:prstGeom prst="flowChartTerminator">
            <a:avLst/>
          </a:prstGeom>
          <a:gradFill flip="none" rotWithShape="1">
            <a:gsLst>
              <a:gs pos="0">
                <a:srgbClr val="E7A996">
                  <a:tint val="66000"/>
                  <a:satMod val="160000"/>
                </a:srgbClr>
              </a:gs>
              <a:gs pos="50000">
                <a:srgbClr val="E7A996">
                  <a:tint val="44500"/>
                  <a:satMod val="160000"/>
                </a:srgbClr>
              </a:gs>
              <a:gs pos="100000">
                <a:srgbClr val="E7A996">
                  <a:tint val="23500"/>
                  <a:satMod val="160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70C0"/>
                </a:solidFill>
                <a:latin typeface="Times New Roman" panose="02020603050405020304" pitchFamily="18" charset="0"/>
                <a:cs typeface="Times New Roman" panose="02020603050405020304" pitchFamily="18" charset="0"/>
              </a:rPr>
              <a:t>C. </a:t>
            </a:r>
            <a:r>
              <a:rPr lang="en-US" altLang="vi-VN" sz="3200" dirty="0">
                <a:solidFill>
                  <a:srgbClr val="0070C0"/>
                </a:solidFill>
                <a:latin typeface="Times New Roman" panose="02020603050405020304" pitchFamily="18" charset="0"/>
                <a:cs typeface="Times New Roman" panose="02020603050405020304" pitchFamily="18" charset="0"/>
                <a:sym typeface="+mn-ea"/>
              </a:rPr>
              <a:t>Vẽ một</a:t>
            </a:r>
            <a:r>
              <a:rPr lang="vi-VN" sz="3200" dirty="0">
                <a:solidFill>
                  <a:srgbClr val="0070C0"/>
                </a:solidFill>
                <a:latin typeface="Times New Roman" panose="02020603050405020304" pitchFamily="18" charset="0"/>
                <a:cs typeface="Times New Roman" panose="02020603050405020304" pitchFamily="18" charset="0"/>
                <a:sym typeface="+mn-ea"/>
              </a:rPr>
              <a:t> vật em thích hoặc một người em yêu quý</a:t>
            </a:r>
            <a:r>
              <a:rPr lang="en-US" altLang="vi-VN" sz="3200" dirty="0">
                <a:solidFill>
                  <a:srgbClr val="0070C0"/>
                </a:solidFill>
                <a:latin typeface="Times New Roman" panose="02020603050405020304" pitchFamily="18" charset="0"/>
                <a:cs typeface="Times New Roman" panose="02020603050405020304" pitchFamily="18" charset="0"/>
                <a:sym typeface="+mn-ea"/>
              </a:rPr>
              <a:t>.</a:t>
            </a:r>
          </a:p>
        </p:txBody>
      </p:sp>
      <p:sp>
        <p:nvSpPr>
          <p:cNvPr id="7" name="Left Arrow 6">
            <a:hlinkClick r:id="rId6" action="ppaction://hlinksldjump"/>
          </p:cNvPr>
          <p:cNvSpPr/>
          <p:nvPr/>
        </p:nvSpPr>
        <p:spPr>
          <a:xfrm>
            <a:off x="10937840" y="5799913"/>
            <a:ext cx="1002912" cy="7334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Tieng-tinh-tinh-www_nhacchuongvui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403422" y="3154723"/>
            <a:ext cx="609505" cy="6095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nodeType="clickEffect">
                                  <p:stCondLst>
                                    <p:cond delay="0"/>
                                  </p:stCondLst>
                                  <p:childTnLst>
                                    <p:animClr clrSpc="rgb" dir="cw">
                                      <p:cBhvr>
                                        <p:cTn id="32" dur="2000" fill="hold"/>
                                        <p:tgtEl>
                                          <p:spTgt spid="6"/>
                                        </p:tgtEl>
                                        <p:attrNameLst>
                                          <p:attrName>fillcolor</p:attrName>
                                        </p:attrNameLst>
                                      </p:cBhvr>
                                      <p:to>
                                        <a:srgbClr val="CC0000"/>
                                      </p:to>
                                    </p:animClr>
                                    <p:set>
                                      <p:cBhvr>
                                        <p:cTn id="33" dur="2000" fill="hold"/>
                                        <p:tgtEl>
                                          <p:spTgt spid="6"/>
                                        </p:tgtEl>
                                        <p:attrNameLst>
                                          <p:attrName>fill.type</p:attrName>
                                        </p:attrNameLst>
                                      </p:cBhvr>
                                      <p:to>
                                        <p:strVal val="solid"/>
                                      </p:to>
                                    </p:set>
                                    <p:set>
                                      <p:cBhvr>
                                        <p:cTn id="34" dur="2000" fill="hold"/>
                                        <p:tgtEl>
                                          <p:spTgt spid="6"/>
                                        </p:tgtEl>
                                        <p:attrNameLst>
                                          <p:attrName>fill.on</p:attrName>
                                        </p:attrNameLst>
                                      </p:cBhvr>
                                      <p:to>
                                        <p:strVal val="true"/>
                                      </p:to>
                                    </p:set>
                                  </p:childTnLst>
                                </p:cTn>
                              </p:par>
                              <p:par>
                                <p:cTn id="35" presetID="3" presetClass="emph" presetSubtype="2" fill="hold" grpId="1" nodeType="withEffect">
                                  <p:stCondLst>
                                    <p:cond delay="0"/>
                                  </p:stCondLst>
                                  <p:childTnLst>
                                    <p:animClr clrSpc="rgb" dir="cw">
                                      <p:cBhvr override="childStyle">
                                        <p:cTn id="36" dur="2000" fill="hold"/>
                                        <p:tgtEl>
                                          <p:spTgt spid="6"/>
                                        </p:tgtEl>
                                        <p:attrNameLst>
                                          <p:attrName>style.color</p:attrName>
                                        </p:attrNameLst>
                                      </p:cBhvr>
                                      <p:to>
                                        <a:schemeClr val="bg1"/>
                                      </p:to>
                                    </p:animClr>
                                  </p:childTnLst>
                                </p:cTn>
                              </p:par>
                              <p:par>
                                <p:cTn id="37" presetID="30" presetClass="emph" presetSubtype="0" fill="hold" grpId="1" nodeType="withEffect">
                                  <p:stCondLst>
                                    <p:cond delay="0"/>
                                  </p:stCondLst>
                                  <p:childTnLst>
                                    <p:animClr clrSpc="hsl" dir="cw">
                                      <p:cBhvr override="childStyle">
                                        <p:cTn id="38" dur="500" fill="hold"/>
                                        <p:tgtEl>
                                          <p:spTgt spid="4"/>
                                        </p:tgtEl>
                                        <p:attrNameLst>
                                          <p:attrName>style.color</p:attrName>
                                        </p:attrNameLst>
                                      </p:cBhvr>
                                      <p:by>
                                        <p:hsl h="0" s="12549" l="25098"/>
                                      </p:by>
                                    </p:animClr>
                                    <p:animClr clrSpc="hsl" dir="cw">
                                      <p:cBhvr>
                                        <p:cTn id="39" dur="500" fill="hold"/>
                                        <p:tgtEl>
                                          <p:spTgt spid="4"/>
                                        </p:tgtEl>
                                        <p:attrNameLst>
                                          <p:attrName>fillcolor</p:attrName>
                                        </p:attrNameLst>
                                      </p:cBhvr>
                                      <p:by>
                                        <p:hsl h="0" s="12549" l="25098"/>
                                      </p:by>
                                    </p:animClr>
                                    <p:animClr clrSpc="hsl" dir="cw">
                                      <p:cBhvr>
                                        <p:cTn id="40" dur="500" fill="hold"/>
                                        <p:tgtEl>
                                          <p:spTgt spid="4"/>
                                        </p:tgtEl>
                                        <p:attrNameLst>
                                          <p:attrName>stroke.color</p:attrName>
                                        </p:attrNameLst>
                                      </p:cBhvr>
                                      <p:by>
                                        <p:hsl h="0" s="12549" l="25098"/>
                                      </p:by>
                                    </p:animClr>
                                    <p:set>
                                      <p:cBhvr>
                                        <p:cTn id="41" dur="500" fill="hold"/>
                                        <p:tgtEl>
                                          <p:spTgt spid="4"/>
                                        </p:tgtEl>
                                        <p:attrNameLst>
                                          <p:attrName>fill.type</p:attrName>
                                        </p:attrNameLst>
                                      </p:cBhvr>
                                      <p:to>
                                        <p:strVal val="solid"/>
                                      </p:to>
                                    </p:set>
                                  </p:childTnLst>
                                </p:cTn>
                              </p:par>
                              <p:par>
                                <p:cTn id="42" presetID="30" presetClass="emph" presetSubtype="0" fill="hold" grpId="1" nodeType="withEffect">
                                  <p:stCondLst>
                                    <p:cond delay="0"/>
                                  </p:stCondLst>
                                  <p:childTnLst>
                                    <p:animClr clrSpc="hsl" dir="cw">
                                      <p:cBhvr override="childStyle">
                                        <p:cTn id="43" dur="500" fill="hold"/>
                                        <p:tgtEl>
                                          <p:spTgt spid="5"/>
                                        </p:tgtEl>
                                        <p:attrNameLst>
                                          <p:attrName>style.color</p:attrName>
                                        </p:attrNameLst>
                                      </p:cBhvr>
                                      <p:by>
                                        <p:hsl h="0" s="12549" l="25098"/>
                                      </p:by>
                                    </p:animClr>
                                    <p:animClr clrSpc="hsl" dir="cw">
                                      <p:cBhvr>
                                        <p:cTn id="44" dur="500" fill="hold"/>
                                        <p:tgtEl>
                                          <p:spTgt spid="5"/>
                                        </p:tgtEl>
                                        <p:attrNameLst>
                                          <p:attrName>fillcolor</p:attrName>
                                        </p:attrNameLst>
                                      </p:cBhvr>
                                      <p:by>
                                        <p:hsl h="0" s="12549" l="25098"/>
                                      </p:by>
                                    </p:animClr>
                                    <p:animClr clrSpc="hsl" dir="cw">
                                      <p:cBhvr>
                                        <p:cTn id="45" dur="500" fill="hold"/>
                                        <p:tgtEl>
                                          <p:spTgt spid="5"/>
                                        </p:tgtEl>
                                        <p:attrNameLst>
                                          <p:attrName>stroke.color</p:attrName>
                                        </p:attrNameLst>
                                      </p:cBhvr>
                                      <p:by>
                                        <p:hsl h="0" s="12549" l="25098"/>
                                      </p:by>
                                    </p:animClr>
                                    <p:set>
                                      <p:cBhvr>
                                        <p:cTn id="46" dur="500" fill="hold"/>
                                        <p:tgtEl>
                                          <p:spTgt spid="5"/>
                                        </p:tgtEl>
                                        <p:attrNameLst>
                                          <p:attrName>fill.type</p:attrName>
                                        </p:attrNameLst>
                                      </p:cBhvr>
                                      <p:to>
                                        <p:strVal val="solid"/>
                                      </p:to>
                                    </p:set>
                                  </p:childTnLst>
                                </p:cTn>
                              </p:par>
                              <p:par>
                                <p:cTn id="47" presetID="1" presetClass="mediacall" presetSubtype="0" fill="hold" nodeType="withEffect">
                                  <p:stCondLst>
                                    <p:cond delay="0"/>
                                  </p:stCondLst>
                                  <p:childTnLst>
                                    <p:cmd type="call" cmd="playFrom(0.0)">
                                      <p:cBhvr>
                                        <p:cTn id="48" dur="344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9" fill="hold" display="0">
                  <p:stCondLst>
                    <p:cond delay="indefinite"/>
                  </p:stCondLst>
                  <p:endCondLst>
                    <p:cond evt="onStopAudio" delay="0">
                      <p:tgtEl>
                        <p:sldTgt/>
                      </p:tgtEl>
                    </p:cond>
                  </p:endCondLst>
                </p:cTn>
                <p:tgtEl>
                  <p:spTgt spid="8"/>
                </p:tgtEl>
              </p:cMediaNode>
            </p:audio>
          </p:childTnLst>
        </p:cTn>
      </p:par>
    </p:tnLst>
    <p:bldLst>
      <p:bldP spid="3" grpId="0" animBg="1"/>
      <p:bldP spid="4" grpId="0" bldLvl="0" animBg="1"/>
      <p:bldP spid="4" grpId="1" bldLvl="0" animBg="1"/>
      <p:bldP spid="5" grpId="0" bldLvl="0" animBg="1"/>
      <p:bldP spid="5" grpId="1" bldLvl="0" animBg="1"/>
      <p:bldP spid="6" grpId="0" bldLvl="0" animBg="1"/>
      <p:bldP spid="6"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rId2" action="ppaction://hlinksldjump"/>
          </p:cNvPr>
          <p:cNvSpPr/>
          <p:nvPr/>
        </p:nvSpPr>
        <p:spPr>
          <a:xfrm>
            <a:off x="75565" y="0"/>
            <a:ext cx="1927225" cy="169227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7200" dirty="0" smtClean="0">
                <a:latin typeface="Times New Roman" panose="02020603050405020304" pitchFamily="18" charset="0"/>
                <a:cs typeface="Times New Roman" panose="02020603050405020304" pitchFamily="18" charset="0"/>
              </a:rPr>
              <a:t>4</a:t>
            </a:r>
            <a:endParaRPr lang="en-US" sz="7200" dirty="0">
              <a:latin typeface="Times New Roman" panose="02020603050405020304" pitchFamily="18" charset="0"/>
              <a:cs typeface="Times New Roman" panose="02020603050405020304" pitchFamily="18" charset="0"/>
            </a:endParaRPr>
          </a:p>
        </p:txBody>
      </p:sp>
      <p:sp>
        <p:nvSpPr>
          <p:cNvPr id="2" name="Flowchart: Terminator 1"/>
          <p:cNvSpPr/>
          <p:nvPr/>
        </p:nvSpPr>
        <p:spPr>
          <a:xfrm>
            <a:off x="2753995" y="228600"/>
            <a:ext cx="7418070" cy="1647190"/>
          </a:xfrm>
          <a:prstGeom prst="flowChartTerminator">
            <a:avLst/>
          </a:prstGeom>
          <a:solidFill>
            <a:srgbClr val="00206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bg1"/>
                </a:solidFill>
                <a:latin typeface="Times New Roman" panose="02020603050405020304" pitchFamily="18" charset="0"/>
                <a:cs typeface="Times New Roman" panose="02020603050405020304" pitchFamily="18" charset="0"/>
              </a:rPr>
              <a:t>ĐỌC LỜI CỦA BỐ VIỆT</a:t>
            </a:r>
            <a:endParaRPr lang="en-US" sz="4400" b="1" dirty="0">
              <a:solidFill>
                <a:schemeClr val="bg1"/>
              </a:solidFill>
              <a:latin typeface="Times New Roman" panose="02020603050405020304" pitchFamily="18" charset="0"/>
              <a:cs typeface="Times New Roman" panose="02020603050405020304" pitchFamily="18" charset="0"/>
            </a:endParaRPr>
          </a:p>
        </p:txBody>
      </p:sp>
      <p:sp>
        <p:nvSpPr>
          <p:cNvPr id="3" name="Text Box 2"/>
          <p:cNvSpPr txBox="1"/>
          <p:nvPr/>
        </p:nvSpPr>
        <p:spPr>
          <a:xfrm>
            <a:off x="608965" y="2590800"/>
            <a:ext cx="11229340" cy="2122805"/>
          </a:xfrm>
          <a:prstGeom prst="rect">
            <a:avLst/>
          </a:prstGeom>
          <a:noFill/>
        </p:spPr>
        <p:txBody>
          <a:bodyPr wrap="square" rtlCol="0" anchor="t">
            <a:spAutoFit/>
          </a:bodyPr>
          <a:lstStyle/>
          <a:p>
            <a:pPr algn="just"/>
            <a:r>
              <a:rPr lang="en-US" sz="4400" b="1" dirty="0">
                <a:latin typeface="Times New Roman" panose="02020603050405020304" pitchFamily="18" charset="0"/>
                <a:cs typeface="Times New Roman" panose="02020603050405020304" pitchFamily="18" charset="0"/>
                <a:sym typeface="+mn-ea"/>
              </a:rPr>
              <a:t>    </a:t>
            </a:r>
            <a:r>
              <a:rPr lang="en-US" sz="4400" dirty="0">
                <a:latin typeface="Times New Roman" panose="02020603050405020304" pitchFamily="18" charset="0"/>
                <a:cs typeface="Times New Roman" panose="02020603050405020304" pitchFamily="18" charset="0"/>
                <a:sym typeface="+mn-ea"/>
              </a:rPr>
              <a:t>- Khi cháu đem chậu cây về, vợ chồng tôi đã mừng rơi nước mắt. Thầy giáo của cháu đã làm thay đổi cháu.</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rcRect b="10001"/>
          <a:stretch>
            <a:fillRect/>
          </a:stretch>
        </p:blipFill>
        <p:spPr bwMode="auto">
          <a:xfrm>
            <a:off x="0" y="635"/>
            <a:ext cx="12606655" cy="679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rcRect l="10271" t="27847" r="5032" b="7510"/>
          <a:stretch>
            <a:fillRect/>
          </a:stretch>
        </p:blipFill>
        <p:spPr bwMode="auto">
          <a:xfrm>
            <a:off x="-153035" y="1752600"/>
            <a:ext cx="1309878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0" name="TextBox 9"/>
          <p:cNvSpPr txBox="1">
            <a:spLocks noChangeArrowheads="1"/>
          </p:cNvSpPr>
          <p:nvPr/>
        </p:nvSpPr>
        <p:spPr bwMode="auto">
          <a:xfrm>
            <a:off x="2285098" y="228833"/>
            <a:ext cx="6673850"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b="1">
                <a:solidFill>
                  <a:schemeClr val="tx1"/>
                </a:solidFill>
                <a:latin typeface=".VnAvant" panose="020B7200000000000000" pitchFamily="34" charset="0"/>
                <a:ea typeface="SimSun" panose="02010600030101010101" pitchFamily="2" charset="-122"/>
              </a:defRPr>
            </a:lvl1pPr>
            <a:lvl2pPr marL="742950" indent="-285750" defTabSz="457200">
              <a:defRPr b="1">
                <a:solidFill>
                  <a:schemeClr val="tx1"/>
                </a:solidFill>
                <a:latin typeface=".VnAvant" panose="020B7200000000000000" pitchFamily="34" charset="0"/>
                <a:ea typeface="SimSun" panose="02010600030101010101" pitchFamily="2" charset="-122"/>
              </a:defRPr>
            </a:lvl2pPr>
            <a:lvl3pPr marL="1143000" indent="-228600" defTabSz="457200">
              <a:defRPr b="1">
                <a:solidFill>
                  <a:schemeClr val="tx1"/>
                </a:solidFill>
                <a:latin typeface=".VnAvant" panose="020B7200000000000000" pitchFamily="34" charset="0"/>
                <a:ea typeface="SimSun" panose="02010600030101010101" pitchFamily="2" charset="-122"/>
              </a:defRPr>
            </a:lvl3pPr>
            <a:lvl4pPr marL="1600200" indent="-228600" defTabSz="457200">
              <a:defRPr b="1">
                <a:solidFill>
                  <a:schemeClr val="tx1"/>
                </a:solidFill>
                <a:latin typeface=".VnAvant" panose="020B7200000000000000" pitchFamily="34" charset="0"/>
                <a:ea typeface="SimSun" panose="02010600030101010101" pitchFamily="2" charset="-122"/>
              </a:defRPr>
            </a:lvl4pPr>
            <a:lvl5pPr marL="2057400" indent="-228600" defTabSz="457200">
              <a:defRPr b="1">
                <a:solidFill>
                  <a:schemeClr val="tx1"/>
                </a:solidFill>
                <a:latin typeface=".VnAvant" panose="020B7200000000000000" pitchFamily="34" charset="0"/>
                <a:ea typeface="SimSun" panose="02010600030101010101" pitchFamily="2" charset="-122"/>
              </a:defRPr>
            </a:lvl5pPr>
            <a:lvl6pPr marL="25146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6pPr>
            <a:lvl7pPr marL="29718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7pPr>
            <a:lvl8pPr marL="34290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8pPr>
            <a:lvl9pPr marL="38862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9pPr>
          </a:lstStyle>
          <a:p>
            <a:pPr algn="ctr" eaLnBrk="1" hangingPunct="1"/>
            <a:r>
              <a:rPr lang="en-US" sz="6000">
                <a:solidFill>
                  <a:schemeClr val="bg1"/>
                </a:solidFill>
                <a:highlight>
                  <a:srgbClr val="FF00FF"/>
                </a:highlight>
                <a:latin typeface="Times New Roman" panose="02020603050405020304" pitchFamily="18" charset="0"/>
                <a:cs typeface="Times New Roman" panose="02020603050405020304" pitchFamily="18" charset="0"/>
              </a:rPr>
              <a:t>CHÚC SỨC KHỎE</a:t>
            </a:r>
          </a:p>
          <a:p>
            <a:pPr algn="ctr" eaLnBrk="1" hangingPunct="1"/>
            <a:r>
              <a:rPr lang="en-US" sz="6000">
                <a:solidFill>
                  <a:schemeClr val="bg1"/>
                </a:solidFill>
                <a:highlight>
                  <a:srgbClr val="FF00FF"/>
                </a:highlight>
                <a:latin typeface="Times New Roman" panose="02020603050405020304" pitchFamily="18" charset="0"/>
                <a:cs typeface="Times New Roman" panose="02020603050405020304" pitchFamily="18" charset="0"/>
              </a:rPr>
              <a:t> QUÝ THẦY CÔ</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r="-1000"/>
          </a:stretch>
        </a:blipFill>
        <a:effectLst/>
      </p:bgPr>
    </p:bg>
    <p:spTree>
      <p:nvGrpSpPr>
        <p:cNvPr id="1" name=""/>
        <p:cNvGrpSpPr/>
        <p:nvPr/>
      </p:nvGrpSpPr>
      <p:grpSpPr>
        <a:xfrm>
          <a:off x="0" y="0"/>
          <a:ext cx="0" cy="0"/>
          <a:chOff x="0" y="0"/>
          <a:chExt cx="0" cy="0"/>
        </a:xfrm>
      </p:grpSpPr>
      <p:sp>
        <p:nvSpPr>
          <p:cNvPr id="2" name="Left Arrow 1">
            <a:hlinkClick r:id="rId5" action="ppaction://hlinksldjump"/>
          </p:cNvPr>
          <p:cNvSpPr/>
          <p:nvPr/>
        </p:nvSpPr>
        <p:spPr>
          <a:xfrm>
            <a:off x="10875569" y="5799913"/>
            <a:ext cx="1002912" cy="733404"/>
          </a:xfrm>
          <a:prstGeom prst="leftArrow">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en-US" sz="2000">
              <a:latin typeface="Times New Roman" panose="02020603050405020304" pitchFamily="18" charset="0"/>
              <a:cs typeface="Times New Roman" panose="02020603050405020304" pitchFamily="18" charset="0"/>
            </a:endParaRPr>
          </a:p>
        </p:txBody>
      </p:sp>
      <p:sp>
        <p:nvSpPr>
          <p:cNvPr id="3" name="Cloud Callout 2"/>
          <p:cNvSpPr/>
          <p:nvPr/>
        </p:nvSpPr>
        <p:spPr>
          <a:xfrm>
            <a:off x="1828165" y="152400"/>
            <a:ext cx="9542145" cy="2127885"/>
          </a:xfrm>
          <a:prstGeom prst="cloudCallout">
            <a:avLst>
              <a:gd name="adj1" fmla="val -57485"/>
              <a:gd name="adj2" fmla="val 135227"/>
            </a:avLst>
          </a:prstGeom>
        </p:spPr>
        <p:style>
          <a:lnRef idx="1">
            <a:schemeClr val="accent4"/>
          </a:lnRef>
          <a:fillRef idx="2">
            <a:schemeClr val="accent4"/>
          </a:fillRef>
          <a:effectRef idx="1">
            <a:schemeClr val="accent4"/>
          </a:effectRef>
          <a:fontRef idx="minor">
            <a:schemeClr val="dk1"/>
          </a:fontRef>
        </p:style>
        <p:txBody>
          <a:bodyPr rtlCol="0" anchor="ctr"/>
          <a:lstStyle/>
          <a:p>
            <a:pPr algn="l"/>
            <a:endParaRPr lang="en-US" sz="3200" b="1">
              <a:latin typeface="Times New Roman" panose="02020603050405020304" pitchFamily="18" charset="0"/>
              <a:cs typeface="Times New Roman" panose="02020603050405020304" pitchFamily="18" charset="0"/>
              <a:sym typeface="+mn-ea"/>
            </a:endParaRPr>
          </a:p>
          <a:p>
            <a:pPr algn="l"/>
            <a:r>
              <a:rPr lang="en-US" sz="3200" b="1">
                <a:latin typeface="Times New Roman" panose="02020603050405020304" pitchFamily="18" charset="0"/>
                <a:cs typeface="Times New Roman" panose="02020603050405020304" pitchFamily="18" charset="0"/>
                <a:sym typeface="+mn-ea"/>
              </a:rPr>
              <a:t>     Vì sao bức tranh của Hải làm cô giáo ngạc nhiên?</a:t>
            </a:r>
          </a:p>
          <a:p>
            <a:pPr algn="l"/>
            <a:r>
              <a:rPr lang="en-US" sz="3200" dirty="0" err="1" smtClean="0">
                <a:latin typeface="Times New Roman" panose="02020603050405020304" pitchFamily="18" charset="0"/>
                <a:cs typeface="Times New Roman" panose="02020603050405020304" pitchFamily="18" charset="0"/>
                <a:sym typeface="+mn-ea"/>
              </a:rPr>
              <a:t>    Chọn đáp án</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đúng</a:t>
            </a:r>
            <a:r>
              <a:rPr lang="en-US" sz="3200" dirty="0" smtClean="0">
                <a:latin typeface="Times New Roman" panose="02020603050405020304" pitchFamily="18" charset="0"/>
                <a:cs typeface="Times New Roman" panose="02020603050405020304" pitchFamily="18" charset="0"/>
                <a:sym typeface="+mn-ea"/>
              </a:rPr>
              <a:t>:</a:t>
            </a:r>
            <a:endParaRPr lang="en-US" sz="3200" dirty="0">
              <a:latin typeface="Times New Roman" panose="02020603050405020304" pitchFamily="18" charset="0"/>
              <a:cs typeface="Times New Roman" panose="02020603050405020304" pitchFamily="18" charset="0"/>
            </a:endParaRPr>
          </a:p>
          <a:p>
            <a:pPr algn="l"/>
            <a:endParaRPr lang="en-US"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9198" t="9562" r="10972" b="2347"/>
          <a:stretch>
            <a:fillRect/>
          </a:stretch>
        </p:blipFill>
        <p:spPr>
          <a:xfrm>
            <a:off x="581798" y="4132878"/>
            <a:ext cx="1363075" cy="1534053"/>
          </a:xfrm>
          <a:prstGeom prst="rect">
            <a:avLst/>
          </a:prstGeom>
        </p:spPr>
      </p:pic>
      <p:sp>
        <p:nvSpPr>
          <p:cNvPr id="5" name="Teardrop 4"/>
          <p:cNvSpPr/>
          <p:nvPr/>
        </p:nvSpPr>
        <p:spPr>
          <a:xfrm flipH="1">
            <a:off x="2643505" y="2382520"/>
            <a:ext cx="8449945" cy="1320165"/>
          </a:xfrm>
          <a:prstGeom prst="teardrop">
            <a:avLst>
              <a:gd name="adj" fmla="val 104176"/>
            </a:avLst>
          </a:prstGeom>
        </p:spPr>
        <p:style>
          <a:lnRef idx="1">
            <a:schemeClr val="accent6"/>
          </a:lnRef>
          <a:fillRef idx="2">
            <a:schemeClr val="accent6"/>
          </a:fillRef>
          <a:effectRef idx="1">
            <a:schemeClr val="accent6"/>
          </a:effectRef>
          <a:fontRef idx="minor">
            <a:schemeClr val="dk1"/>
          </a:fontRef>
        </p:style>
        <p:txBody>
          <a:bodyPr rtlCol="0" anchor="ctr"/>
          <a:lstStyle/>
          <a:p>
            <a:pPr algn="l"/>
            <a:r>
              <a:rPr lang="en-US" sz="3200" dirty="0" smtClean="0">
                <a:solidFill>
                  <a:srgbClr val="0070C0"/>
                </a:solidFill>
                <a:latin typeface="Times New Roman" panose="02020603050405020304" pitchFamily="18" charset="0"/>
                <a:cs typeface="Times New Roman" panose="02020603050405020304" pitchFamily="18" charset="0"/>
              </a:rPr>
              <a:t>A. </a:t>
            </a:r>
            <a:r>
              <a:rPr lang="vi-VN" sz="3200" dirty="0">
                <a:solidFill>
                  <a:srgbClr val="0070C0"/>
                </a:solidFill>
                <a:latin typeface="Times New Roman" panose="02020603050405020304" pitchFamily="18" charset="0"/>
                <a:cs typeface="Times New Roman" panose="02020603050405020304" pitchFamily="18" charset="0"/>
                <a:sym typeface="+mn-ea"/>
              </a:rPr>
              <a:t>Hải đã không vẽ gì trên giấy </a:t>
            </a:r>
            <a:r>
              <a:rPr lang="vi-VN" sz="3200" dirty="0" smtClean="0">
                <a:solidFill>
                  <a:srgbClr val="0070C0"/>
                </a:solidFill>
                <a:latin typeface="Times New Roman" panose="02020603050405020304" pitchFamily="18" charset="0"/>
                <a:cs typeface="Times New Roman" panose="02020603050405020304" pitchFamily="18" charset="0"/>
                <a:sym typeface="+mn-ea"/>
              </a:rPr>
              <a:t>vẽ</a:t>
            </a:r>
            <a:r>
              <a:rPr lang="en-US" altLang="vi-VN" sz="3200" dirty="0" smtClean="0">
                <a:solidFill>
                  <a:srgbClr val="0070C0"/>
                </a:solidFill>
                <a:latin typeface="Times New Roman" panose="02020603050405020304" pitchFamily="18" charset="0"/>
                <a:cs typeface="Times New Roman" panose="02020603050405020304" pitchFamily="18" charset="0"/>
                <a:sym typeface="+mn-ea"/>
              </a:rPr>
              <a:t>.</a:t>
            </a:r>
            <a:endParaRPr lang="vi-VN" sz="3200" dirty="0">
              <a:latin typeface="Times New Roman" panose="02020603050405020304" pitchFamily="18" charset="0"/>
              <a:cs typeface="Times New Roman" panose="02020603050405020304" pitchFamily="18" charset="0"/>
            </a:endParaRPr>
          </a:p>
        </p:txBody>
      </p:sp>
      <p:sp>
        <p:nvSpPr>
          <p:cNvPr id="6" name="Teardrop 5"/>
          <p:cNvSpPr/>
          <p:nvPr/>
        </p:nvSpPr>
        <p:spPr>
          <a:xfrm flipH="1">
            <a:off x="2967355" y="3957320"/>
            <a:ext cx="8978265" cy="1320165"/>
          </a:xfrm>
          <a:prstGeom prst="teardrop">
            <a:avLst>
              <a:gd name="adj" fmla="val 104176"/>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3200" dirty="0" smtClean="0">
                <a:solidFill>
                  <a:srgbClr val="0070C0"/>
                </a:solidFill>
                <a:latin typeface="Times New Roman" panose="02020603050405020304" pitchFamily="18" charset="0"/>
                <a:cs typeface="Times New Roman" panose="02020603050405020304" pitchFamily="18" charset="0"/>
              </a:rPr>
              <a:t>B. </a:t>
            </a:r>
            <a:r>
              <a:rPr lang="en-US" altLang="vi-VN" sz="3200" dirty="0">
                <a:solidFill>
                  <a:srgbClr val="0070C0"/>
                </a:solidFill>
                <a:latin typeface="Times New Roman" panose="02020603050405020304" pitchFamily="18" charset="0"/>
                <a:cs typeface="Times New Roman" panose="02020603050405020304" pitchFamily="18" charset="0"/>
                <a:sym typeface="+mn-ea"/>
              </a:rPr>
              <a:t>B</a:t>
            </a:r>
            <a:r>
              <a:rPr lang="vi-VN" sz="3200" dirty="0">
                <a:solidFill>
                  <a:srgbClr val="0070C0"/>
                </a:solidFill>
                <a:latin typeface="Times New Roman" panose="02020603050405020304" pitchFamily="18" charset="0"/>
                <a:cs typeface="Times New Roman" panose="02020603050405020304" pitchFamily="18" charset="0"/>
                <a:sym typeface="+mn-ea"/>
              </a:rPr>
              <a:t>ức tranh ấy chỉ có hình một bàn tay được vẽ rất đơn giản và vụng về</a:t>
            </a:r>
            <a:r>
              <a:rPr lang="vi-VN" sz="3200" dirty="0" smtClean="0">
                <a:solidFill>
                  <a:srgbClr val="0070C0"/>
                </a:solidFill>
                <a:latin typeface="Times New Roman" panose="02020603050405020304" pitchFamily="18" charset="0"/>
                <a:cs typeface="Times New Roman" panose="02020603050405020304" pitchFamily="18" charset="0"/>
                <a:sym typeface="+mn-ea"/>
              </a:rPr>
              <a:t>.</a:t>
            </a:r>
            <a:endParaRPr lang="vi-VN" sz="3200" dirty="0">
              <a:latin typeface="Times New Roman" panose="02020603050405020304" pitchFamily="18" charset="0"/>
              <a:cs typeface="Times New Roman" panose="02020603050405020304" pitchFamily="18" charset="0"/>
            </a:endParaRPr>
          </a:p>
        </p:txBody>
      </p:sp>
      <p:sp>
        <p:nvSpPr>
          <p:cNvPr id="7" name="Teardrop 6"/>
          <p:cNvSpPr/>
          <p:nvPr/>
        </p:nvSpPr>
        <p:spPr>
          <a:xfrm flipH="1">
            <a:off x="4234076" y="5410236"/>
            <a:ext cx="6127503" cy="1319995"/>
          </a:xfrm>
          <a:prstGeom prst="teardrop">
            <a:avLst>
              <a:gd name="adj" fmla="val 104176"/>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3200" dirty="0" smtClean="0">
                <a:solidFill>
                  <a:srgbClr val="0070C0"/>
                </a:solidFill>
                <a:latin typeface="Times New Roman" panose="02020603050405020304" pitchFamily="18" charset="0"/>
                <a:cs typeface="Times New Roman" panose="02020603050405020304" pitchFamily="18" charset="0"/>
              </a:rPr>
              <a:t>C. </a:t>
            </a:r>
            <a:r>
              <a:rPr lang="en-US" sz="3200" dirty="0" err="1" smtClean="0">
                <a:solidFill>
                  <a:srgbClr val="0070C0"/>
                </a:solidFill>
                <a:latin typeface="Times New Roman" panose="02020603050405020304" pitchFamily="18" charset="0"/>
                <a:cs typeface="Times New Roman" panose="02020603050405020304" pitchFamily="18" charset="0"/>
              </a:rPr>
              <a:t>Bức tranh quá đẹp.</a:t>
            </a:r>
          </a:p>
        </p:txBody>
      </p:sp>
      <p:pic>
        <p:nvPicPr>
          <p:cNvPr id="8" name="Tieng-tinh-tinh-www_nhacchuongvui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403422" y="3154723"/>
            <a:ext cx="609505" cy="6095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7" presetClass="emph" presetSubtype="0" fill="remove" grpId="1" nodeType="clickEffect">
                                  <p:stCondLst>
                                    <p:cond delay="0"/>
                                  </p:stCondLst>
                                  <p:childTnLst>
                                    <p:animClr clrSpc="rgb" dir="cw">
                                      <p:cBhvr override="childStyle">
                                        <p:cTn id="25" dur="250" autoRev="1" fill="remove"/>
                                        <p:tgtEl>
                                          <p:spTgt spid="5"/>
                                        </p:tgtEl>
                                        <p:attrNameLst>
                                          <p:attrName>style.color</p:attrName>
                                        </p:attrNameLst>
                                      </p:cBhvr>
                                      <p:to>
                                        <a:schemeClr val="bg1"/>
                                      </p:to>
                                    </p:animClr>
                                    <p:animClr clrSpc="rgb" dir="cw">
                                      <p:cBhvr>
                                        <p:cTn id="26" dur="250" autoRev="1" fill="remove"/>
                                        <p:tgtEl>
                                          <p:spTgt spid="5"/>
                                        </p:tgtEl>
                                        <p:attrNameLst>
                                          <p:attrName>fillcolor</p:attrName>
                                        </p:attrNameLst>
                                      </p:cBhvr>
                                      <p:to>
                                        <a:schemeClr val="bg1"/>
                                      </p:to>
                                    </p:animClr>
                                    <p:set>
                                      <p:cBhvr>
                                        <p:cTn id="27" dur="250" autoRev="1" fill="remove"/>
                                        <p:tgtEl>
                                          <p:spTgt spid="5"/>
                                        </p:tgtEl>
                                        <p:attrNameLst>
                                          <p:attrName>fill.type</p:attrName>
                                        </p:attrNameLst>
                                      </p:cBhvr>
                                      <p:to>
                                        <p:strVal val="solid"/>
                                      </p:to>
                                    </p:set>
                                    <p:set>
                                      <p:cBhvr>
                                        <p:cTn id="28" dur="250" autoRev="1" fill="remove"/>
                                        <p:tgtEl>
                                          <p:spTgt spid="5"/>
                                        </p:tgtEl>
                                        <p:attrNameLst>
                                          <p:attrName>fill.on</p:attrName>
                                        </p:attrNameLst>
                                      </p:cBhvr>
                                      <p:to>
                                        <p:strVal val="true"/>
                                      </p:to>
                                    </p:set>
                                  </p:childTnLst>
                                </p:cTn>
                              </p:par>
                              <p:par>
                                <p:cTn id="29" presetID="27" presetClass="emph" presetSubtype="0" fill="remove" grpId="1" nodeType="withEffect">
                                  <p:stCondLst>
                                    <p:cond delay="0"/>
                                  </p:stCondLst>
                                  <p:childTnLst>
                                    <p:animClr clrSpc="rgb" dir="cw">
                                      <p:cBhvr override="childStyle">
                                        <p:cTn id="30" dur="250" autoRev="1" fill="remove"/>
                                        <p:tgtEl>
                                          <p:spTgt spid="6"/>
                                        </p:tgtEl>
                                        <p:attrNameLst>
                                          <p:attrName>style.color</p:attrName>
                                        </p:attrNameLst>
                                      </p:cBhvr>
                                      <p:to>
                                        <a:schemeClr val="bg1"/>
                                      </p:to>
                                    </p:animClr>
                                    <p:animClr clrSpc="rgb" dir="cw">
                                      <p:cBhvr>
                                        <p:cTn id="31" dur="250" autoRev="1" fill="remove"/>
                                        <p:tgtEl>
                                          <p:spTgt spid="6"/>
                                        </p:tgtEl>
                                        <p:attrNameLst>
                                          <p:attrName>fillcolor</p:attrName>
                                        </p:attrNameLst>
                                      </p:cBhvr>
                                      <p:to>
                                        <a:schemeClr val="bg1"/>
                                      </p:to>
                                    </p:animClr>
                                    <p:set>
                                      <p:cBhvr>
                                        <p:cTn id="32" dur="250" autoRev="1" fill="remove"/>
                                        <p:tgtEl>
                                          <p:spTgt spid="6"/>
                                        </p:tgtEl>
                                        <p:attrNameLst>
                                          <p:attrName>fill.type</p:attrName>
                                        </p:attrNameLst>
                                      </p:cBhvr>
                                      <p:to>
                                        <p:strVal val="solid"/>
                                      </p:to>
                                    </p:set>
                                    <p:set>
                                      <p:cBhvr>
                                        <p:cTn id="33" dur="250" autoRev="1" fill="remove"/>
                                        <p:tgtEl>
                                          <p:spTgt spid="6"/>
                                        </p:tgtEl>
                                        <p:attrNameLst>
                                          <p:attrName>fill.on</p:attrName>
                                        </p:attrNameLst>
                                      </p:cBhvr>
                                      <p:to>
                                        <p:strVal val="true"/>
                                      </p:to>
                                    </p:set>
                                  </p:childTnLst>
                                </p:cTn>
                              </p:par>
                              <p:par>
                                <p:cTn id="34" presetID="27" presetClass="emph" presetSubtype="0" fill="remove" grpId="1" nodeType="withEffect">
                                  <p:stCondLst>
                                    <p:cond delay="0"/>
                                  </p:stCondLst>
                                  <p:childTnLst>
                                    <p:animClr clrSpc="rgb" dir="cw">
                                      <p:cBhvr override="childStyle">
                                        <p:cTn id="35" dur="250" autoRev="1" fill="remove"/>
                                        <p:tgtEl>
                                          <p:spTgt spid="7"/>
                                        </p:tgtEl>
                                        <p:attrNameLst>
                                          <p:attrName>style.color</p:attrName>
                                        </p:attrNameLst>
                                      </p:cBhvr>
                                      <p:to>
                                        <a:schemeClr val="bg1"/>
                                      </p:to>
                                    </p:animClr>
                                    <p:animClr clrSpc="rgb" dir="cw">
                                      <p:cBhvr>
                                        <p:cTn id="36" dur="250" autoRev="1" fill="remove"/>
                                        <p:tgtEl>
                                          <p:spTgt spid="7"/>
                                        </p:tgtEl>
                                        <p:attrNameLst>
                                          <p:attrName>fillcolor</p:attrName>
                                        </p:attrNameLst>
                                      </p:cBhvr>
                                      <p:to>
                                        <a:schemeClr val="bg1"/>
                                      </p:to>
                                    </p:animClr>
                                    <p:set>
                                      <p:cBhvr>
                                        <p:cTn id="37" dur="250" autoRev="1" fill="remove"/>
                                        <p:tgtEl>
                                          <p:spTgt spid="7"/>
                                        </p:tgtEl>
                                        <p:attrNameLst>
                                          <p:attrName>fill.type</p:attrName>
                                        </p:attrNameLst>
                                      </p:cBhvr>
                                      <p:to>
                                        <p:strVal val="solid"/>
                                      </p:to>
                                    </p:set>
                                    <p:set>
                                      <p:cBhvr>
                                        <p:cTn id="38" dur="250" autoRev="1" fill="remove"/>
                                        <p:tgtEl>
                                          <p:spTgt spid="7"/>
                                        </p:tgtEl>
                                        <p:attrNameLst>
                                          <p:attrName>fill.on</p:attrName>
                                        </p:attrNameLst>
                                      </p:cBhvr>
                                      <p:to>
                                        <p:strVal val="true"/>
                                      </p:to>
                                    </p:set>
                                  </p:childTnLst>
                                </p:cTn>
                              </p:par>
                              <p:par>
                                <p:cTn id="39" presetID="1" presetClass="emph" presetSubtype="2" fill="hold" nodeType="withEffect">
                                  <p:stCondLst>
                                    <p:cond delay="0"/>
                                  </p:stCondLst>
                                  <p:childTnLst>
                                    <p:animClr clrSpc="rgb" dir="cw">
                                      <p:cBhvr>
                                        <p:cTn id="40" dur="2000" fill="hold"/>
                                        <p:tgtEl>
                                          <p:spTgt spid="6"/>
                                        </p:tgtEl>
                                        <p:attrNameLst>
                                          <p:attrName>fillcolor</p:attrName>
                                        </p:attrNameLst>
                                      </p:cBhvr>
                                      <p:to>
                                        <a:schemeClr val="accent2"/>
                                      </p:to>
                                    </p:animClr>
                                    <p:set>
                                      <p:cBhvr>
                                        <p:cTn id="41" dur="2000" fill="hold"/>
                                        <p:tgtEl>
                                          <p:spTgt spid="6"/>
                                        </p:tgtEl>
                                        <p:attrNameLst>
                                          <p:attrName>fill.type</p:attrName>
                                        </p:attrNameLst>
                                      </p:cBhvr>
                                      <p:to>
                                        <p:strVal val="solid"/>
                                      </p:to>
                                    </p:set>
                                    <p:set>
                                      <p:cBhvr>
                                        <p:cTn id="42" dur="2000" fill="hold"/>
                                        <p:tgtEl>
                                          <p:spTgt spid="6"/>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344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8"/>
                </p:tgtEl>
              </p:cMediaNode>
            </p:audio>
          </p:childTnLst>
        </p:cTn>
      </p:par>
    </p:tnLst>
    <p:bldLst>
      <p:bldP spid="3" grpId="0" bldLvl="0" animBg="1"/>
      <p:bldP spid="5" grpId="0" bldLvl="0" animBg="1"/>
      <p:bldP spid="5" grpId="1" bldLvl="0" animBg="1"/>
      <p:bldP spid="6" grpId="0" bldLvl="0" animBg="1"/>
      <p:bldP spid="6" grpId="1" bldLvl="0" animBg="1"/>
      <p:bldP spid="7" grpId="0" bldLvl="0" animBg="1"/>
      <p:bldP spid="7" grpId="1"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r="-1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9198" t="9562" r="10972" b="2347"/>
          <a:stretch>
            <a:fillRect/>
          </a:stretch>
        </p:blipFill>
        <p:spPr>
          <a:xfrm>
            <a:off x="581798" y="4132878"/>
            <a:ext cx="1363075" cy="1534053"/>
          </a:xfrm>
          <a:prstGeom prst="rect">
            <a:avLst/>
          </a:prstGeom>
        </p:spPr>
      </p:pic>
      <p:sp>
        <p:nvSpPr>
          <p:cNvPr id="3" name="Cloud Callout 2"/>
          <p:cNvSpPr/>
          <p:nvPr/>
        </p:nvSpPr>
        <p:spPr>
          <a:xfrm>
            <a:off x="1980565" y="137160"/>
            <a:ext cx="9113520" cy="2195830"/>
          </a:xfrm>
          <a:prstGeom prst="cloudCallout">
            <a:avLst>
              <a:gd name="adj1" fmla="val -60204"/>
              <a:gd name="adj2" fmla="val 11187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3200" b="1" dirty="0" err="1" smtClean="0">
              <a:latin typeface="Times New Roman" panose="02020603050405020304" pitchFamily="18" charset="0"/>
              <a:cs typeface="Times New Roman" panose="02020603050405020304" pitchFamily="18" charset="0"/>
              <a:sym typeface="+mn-ea"/>
            </a:endParaRPr>
          </a:p>
          <a:p>
            <a:pPr algn="ctr"/>
            <a:r>
              <a:rPr lang="en-US" sz="3200" b="1" dirty="0" err="1" smtClean="0">
                <a:latin typeface="Times New Roman" panose="02020603050405020304" pitchFamily="18" charset="0"/>
                <a:cs typeface="Times New Roman" panose="02020603050405020304" pitchFamily="18" charset="0"/>
                <a:sym typeface="+mn-ea"/>
              </a:rPr>
              <a:t>  </a:t>
            </a:r>
          </a:p>
          <a:p>
            <a:pPr algn="ctr"/>
            <a:endParaRPr lang="en-US" sz="3200" b="1" dirty="0" err="1" smtClean="0">
              <a:latin typeface="Times New Roman" panose="02020603050405020304" pitchFamily="18" charset="0"/>
              <a:cs typeface="Times New Roman" panose="02020603050405020304" pitchFamily="18" charset="0"/>
              <a:sym typeface="+mn-ea"/>
            </a:endParaRPr>
          </a:p>
          <a:p>
            <a:pPr algn="ctr"/>
            <a:r>
              <a:rPr lang="en-US" sz="3200" b="1" dirty="0" err="1" smtClean="0">
                <a:latin typeface="Times New Roman" panose="02020603050405020304" pitchFamily="18" charset="0"/>
                <a:cs typeface="Times New Roman" panose="02020603050405020304" pitchFamily="18" charset="0"/>
                <a:sym typeface="+mn-ea"/>
              </a:rPr>
              <a:t>Nêu</a:t>
            </a:r>
            <a:r>
              <a:rPr lang="en-US" sz="3200" b="1" dirty="0" smtClean="0">
                <a:latin typeface="Times New Roman" panose="02020603050405020304" pitchFamily="18" charset="0"/>
                <a:cs typeface="Times New Roman" panose="02020603050405020304" pitchFamily="18" charset="0"/>
                <a:sym typeface="+mn-ea"/>
              </a:rPr>
              <a:t> </a:t>
            </a:r>
            <a:r>
              <a:rPr lang="en-US" sz="3200" b="1" dirty="0" err="1" smtClean="0">
                <a:latin typeface="Times New Roman" panose="02020603050405020304" pitchFamily="18" charset="0"/>
                <a:cs typeface="Times New Roman" panose="02020603050405020304" pitchFamily="18" charset="0"/>
                <a:sym typeface="+mn-ea"/>
              </a:rPr>
              <a:t>tác</a:t>
            </a:r>
            <a:r>
              <a:rPr lang="en-US" sz="3200" b="1" dirty="0" smtClean="0">
                <a:latin typeface="Times New Roman" panose="02020603050405020304" pitchFamily="18" charset="0"/>
                <a:cs typeface="Times New Roman" panose="02020603050405020304" pitchFamily="18" charset="0"/>
                <a:sym typeface="+mn-ea"/>
              </a:rPr>
              <a:t> </a:t>
            </a:r>
            <a:r>
              <a:rPr lang="en-US" sz="3200" b="1" dirty="0" err="1" smtClean="0">
                <a:latin typeface="Times New Roman" panose="02020603050405020304" pitchFamily="18" charset="0"/>
                <a:cs typeface="Times New Roman" panose="02020603050405020304" pitchFamily="18" charset="0"/>
                <a:sym typeface="+mn-ea"/>
              </a:rPr>
              <a:t>dụng</a:t>
            </a:r>
            <a:r>
              <a:rPr lang="en-US" sz="3200" b="1" dirty="0" smtClean="0">
                <a:latin typeface="Times New Roman" panose="02020603050405020304" pitchFamily="18" charset="0"/>
                <a:cs typeface="Times New Roman" panose="02020603050405020304" pitchFamily="18" charset="0"/>
                <a:sym typeface="+mn-ea"/>
              </a:rPr>
              <a:t> </a:t>
            </a:r>
            <a:r>
              <a:rPr lang="en-US" sz="3200" b="1" dirty="0" err="1" smtClean="0">
                <a:latin typeface="Times New Roman" panose="02020603050405020304" pitchFamily="18" charset="0"/>
                <a:cs typeface="Times New Roman" panose="02020603050405020304" pitchFamily="18" charset="0"/>
                <a:sym typeface="+mn-ea"/>
              </a:rPr>
              <a:t>của</a:t>
            </a:r>
            <a:r>
              <a:rPr lang="en-US" sz="3200" b="1" dirty="0" smtClean="0">
                <a:latin typeface="Times New Roman" panose="02020603050405020304" pitchFamily="18" charset="0"/>
                <a:cs typeface="Times New Roman" panose="02020603050405020304" pitchFamily="18" charset="0"/>
                <a:sym typeface="+mn-ea"/>
              </a:rPr>
              <a:t> </a:t>
            </a:r>
            <a:r>
              <a:rPr lang="en-US" sz="3200" b="1" dirty="0" err="1" smtClean="0">
                <a:latin typeface="Times New Roman" panose="02020603050405020304" pitchFamily="18" charset="0"/>
                <a:cs typeface="Times New Roman" panose="02020603050405020304" pitchFamily="18" charset="0"/>
                <a:sym typeface="+mn-ea"/>
              </a:rPr>
              <a:t>câu</a:t>
            </a:r>
            <a:r>
              <a:rPr lang="en-US" sz="3200" b="1" dirty="0" smtClean="0">
                <a:latin typeface="Times New Roman" panose="02020603050405020304" pitchFamily="18" charset="0"/>
                <a:cs typeface="Times New Roman" panose="02020603050405020304" pitchFamily="18" charset="0"/>
                <a:sym typeface="+mn-ea"/>
              </a:rPr>
              <a:t> </a:t>
            </a:r>
            <a:r>
              <a:rPr lang="en-US" sz="3200" b="1" dirty="0" err="1" smtClean="0">
                <a:latin typeface="Times New Roman" panose="02020603050405020304" pitchFamily="18" charset="0"/>
                <a:cs typeface="Times New Roman" panose="02020603050405020304" pitchFamily="18" charset="0"/>
                <a:sym typeface="+mn-ea"/>
              </a:rPr>
              <a:t>sau</a:t>
            </a:r>
            <a:r>
              <a:rPr lang="en-US" sz="3200" b="1" dirty="0" smtClean="0">
                <a:latin typeface="Times New Roman" panose="02020603050405020304" pitchFamily="18" charset="0"/>
                <a:cs typeface="Times New Roman" panose="02020603050405020304" pitchFamily="18" charset="0"/>
                <a:sym typeface="+mn-ea"/>
              </a:rPr>
              <a:t>:</a:t>
            </a:r>
            <a:endParaRPr lang="en-US" sz="3200" b="1" dirty="0" smtClean="0">
              <a:latin typeface="Times New Roman" panose="02020603050405020304" pitchFamily="18" charset="0"/>
              <a:cs typeface="Times New Roman" panose="02020603050405020304" pitchFamily="18" charset="0"/>
            </a:endParaRPr>
          </a:p>
          <a:p>
            <a:pPr algn="ctr"/>
            <a:r>
              <a:rPr lang="en-US" sz="3200" b="1" dirty="0">
                <a:latin typeface="Times New Roman" panose="02020603050405020304" pitchFamily="18" charset="0"/>
                <a:cs typeface="Times New Roman" panose="02020603050405020304" pitchFamily="18" charset="0"/>
                <a:sym typeface="+mn-ea"/>
              </a:rPr>
              <a:t> </a:t>
            </a:r>
            <a:r>
              <a:rPr lang="en-US" sz="3200" b="1" dirty="0" smtClean="0">
                <a:latin typeface="Times New Roman" panose="02020603050405020304" pitchFamily="18" charset="0"/>
                <a:cs typeface="Times New Roman" panose="02020603050405020304" pitchFamily="18" charset="0"/>
                <a:sym typeface="+mn-ea"/>
              </a:rPr>
              <a:t>“</a:t>
            </a:r>
            <a:r>
              <a:rPr lang="en-US" sz="3200" b="1" dirty="0" err="1" smtClean="0">
                <a:latin typeface="Times New Roman" panose="02020603050405020304" pitchFamily="18" charset="0"/>
                <a:cs typeface="Times New Roman" panose="02020603050405020304" pitchFamily="18" charset="0"/>
                <a:sym typeface="+mn-ea"/>
              </a:rPr>
              <a:t>Mỗi</a:t>
            </a:r>
            <a:r>
              <a:rPr lang="en-US" sz="3200" b="1" dirty="0" smtClean="0">
                <a:latin typeface="Times New Roman" panose="02020603050405020304" pitchFamily="18" charset="0"/>
                <a:cs typeface="Times New Roman" panose="02020603050405020304" pitchFamily="18" charset="0"/>
                <a:sym typeface="+mn-ea"/>
              </a:rPr>
              <a:t> </a:t>
            </a:r>
            <a:r>
              <a:rPr lang="en-US" sz="3200" b="1" dirty="0" err="1" smtClean="0">
                <a:latin typeface="Times New Roman" panose="02020603050405020304" pitchFamily="18" charset="0"/>
                <a:cs typeface="Times New Roman" panose="02020603050405020304" pitchFamily="18" charset="0"/>
                <a:sym typeface="+mn-ea"/>
              </a:rPr>
              <a:t>em</a:t>
            </a:r>
            <a:r>
              <a:rPr lang="en-US" sz="3200" b="1" dirty="0" smtClean="0">
                <a:latin typeface="Times New Roman" panose="02020603050405020304" pitchFamily="18" charset="0"/>
                <a:cs typeface="Times New Roman" panose="02020603050405020304" pitchFamily="18" charset="0"/>
                <a:sym typeface="+mn-ea"/>
              </a:rPr>
              <a:t> </a:t>
            </a:r>
            <a:r>
              <a:rPr lang="en-US" sz="3200" b="1" dirty="0" err="1" smtClean="0">
                <a:latin typeface="Times New Roman" panose="02020603050405020304" pitchFamily="18" charset="0"/>
                <a:cs typeface="Times New Roman" panose="02020603050405020304" pitchFamily="18" charset="0"/>
                <a:sym typeface="+mn-ea"/>
              </a:rPr>
              <a:t>hãy</a:t>
            </a:r>
            <a:r>
              <a:rPr lang="en-US" sz="3200" b="1" dirty="0" smtClean="0">
                <a:latin typeface="Times New Roman" panose="02020603050405020304" pitchFamily="18" charset="0"/>
                <a:cs typeface="Times New Roman" panose="02020603050405020304" pitchFamily="18" charset="0"/>
                <a:sym typeface="+mn-ea"/>
              </a:rPr>
              <a:t> </a:t>
            </a:r>
            <a:r>
              <a:rPr lang="en-US" sz="3200" b="1" dirty="0" err="1" smtClean="0">
                <a:latin typeface="Times New Roman" panose="02020603050405020304" pitchFamily="18" charset="0"/>
                <a:cs typeface="Times New Roman" panose="02020603050405020304" pitchFamily="18" charset="0"/>
                <a:sym typeface="+mn-ea"/>
              </a:rPr>
              <a:t>vẽ</a:t>
            </a:r>
            <a:r>
              <a:rPr lang="en-US" sz="3200" b="1" dirty="0" smtClean="0">
                <a:latin typeface="Times New Roman" panose="02020603050405020304" pitchFamily="18" charset="0"/>
                <a:cs typeface="Times New Roman" panose="02020603050405020304" pitchFamily="18" charset="0"/>
                <a:sym typeface="+mn-ea"/>
              </a:rPr>
              <a:t> </a:t>
            </a:r>
            <a:r>
              <a:rPr lang="en-US" sz="3200" b="1" dirty="0" err="1" smtClean="0">
                <a:latin typeface="Times New Roman" panose="02020603050405020304" pitchFamily="18" charset="0"/>
                <a:cs typeface="Times New Roman" panose="02020603050405020304" pitchFamily="18" charset="0"/>
                <a:sym typeface="+mn-ea"/>
              </a:rPr>
              <a:t>một</a:t>
            </a:r>
            <a:r>
              <a:rPr lang="en-US" sz="3200" b="1" dirty="0" smtClean="0">
                <a:latin typeface="Times New Roman" panose="02020603050405020304" pitchFamily="18" charset="0"/>
                <a:cs typeface="Times New Roman" panose="02020603050405020304" pitchFamily="18" charset="0"/>
                <a:sym typeface="+mn-ea"/>
              </a:rPr>
              <a:t> </a:t>
            </a:r>
            <a:r>
              <a:rPr lang="en-US" sz="3200" b="1" dirty="0" err="1" smtClean="0">
                <a:latin typeface="Times New Roman" panose="02020603050405020304" pitchFamily="18" charset="0"/>
                <a:cs typeface="Times New Roman" panose="02020603050405020304" pitchFamily="18" charset="0"/>
                <a:sym typeface="+mn-ea"/>
              </a:rPr>
              <a:t>bức</a:t>
            </a:r>
            <a:r>
              <a:rPr lang="en-US" sz="3200" b="1" dirty="0" smtClean="0">
                <a:latin typeface="Times New Roman" panose="02020603050405020304" pitchFamily="18" charset="0"/>
                <a:cs typeface="Times New Roman" panose="02020603050405020304" pitchFamily="18" charset="0"/>
                <a:sym typeface="+mn-ea"/>
              </a:rPr>
              <a:t> </a:t>
            </a:r>
            <a:r>
              <a:rPr lang="en-US" sz="3200" b="1" dirty="0" err="1" smtClean="0">
                <a:latin typeface="Times New Roman" panose="02020603050405020304" pitchFamily="18" charset="0"/>
                <a:cs typeface="Times New Roman" panose="02020603050405020304" pitchFamily="18" charset="0"/>
                <a:sym typeface="+mn-ea"/>
              </a:rPr>
              <a:t>tranh</a:t>
            </a:r>
            <a:r>
              <a:rPr lang="en-US" sz="3200" b="1" dirty="0" smtClean="0">
                <a:latin typeface="Times New Roman" panose="02020603050405020304" pitchFamily="18" charset="0"/>
                <a:cs typeface="Times New Roman" panose="02020603050405020304" pitchFamily="18" charset="0"/>
                <a:sym typeface="+mn-ea"/>
              </a:rPr>
              <a:t>!”</a:t>
            </a:r>
          </a:p>
          <a:p>
            <a:pPr algn="ctr"/>
            <a:r>
              <a:rPr lang="en-US" sz="3200" dirty="0" err="1" smtClean="0">
                <a:latin typeface="Times New Roman" panose="02020603050405020304" pitchFamily="18" charset="0"/>
                <a:cs typeface="Times New Roman" panose="02020603050405020304" pitchFamily="18" charset="0"/>
                <a:sym typeface="+mn-ea"/>
              </a:rPr>
              <a:t>Chọn đáp án</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latin typeface="Times New Roman" panose="02020603050405020304" pitchFamily="18" charset="0"/>
                <a:cs typeface="Times New Roman" panose="02020603050405020304" pitchFamily="18" charset="0"/>
                <a:sym typeface="+mn-ea"/>
              </a:rPr>
              <a:t>đúng</a:t>
            </a:r>
            <a:r>
              <a:rPr lang="en-US" sz="3200" dirty="0" smtClean="0">
                <a:latin typeface="Times New Roman" panose="02020603050405020304" pitchFamily="18" charset="0"/>
                <a:cs typeface="Times New Roman" panose="02020603050405020304" pitchFamily="18" charset="0"/>
                <a:sym typeface="+mn-ea"/>
              </a:rPr>
              <a:t>:</a:t>
            </a:r>
            <a:endParaRPr lang="en-US" sz="3200" dirty="0">
              <a:latin typeface="Times New Roman" panose="02020603050405020304" pitchFamily="18" charset="0"/>
              <a:cs typeface="Times New Roman" panose="02020603050405020304" pitchFamily="18" charset="0"/>
            </a:endParaRPr>
          </a:p>
          <a:p>
            <a:pPr algn="ctr"/>
            <a:endParaRPr lang="en-US" sz="3200" dirty="0">
              <a:latin typeface="Times New Roman" panose="02020603050405020304" pitchFamily="18" charset="0"/>
              <a:cs typeface="Times New Roman" panose="02020603050405020304" pitchFamily="18" charset="0"/>
            </a:endParaRPr>
          </a:p>
          <a:p>
            <a:pPr algn="ctr"/>
            <a:r>
              <a:rPr lang="en-US" sz="3200" b="1" dirty="0" smtClean="0">
                <a:latin typeface="Times New Roman" panose="02020603050405020304" pitchFamily="18" charset="0"/>
                <a:cs typeface="Times New Roman" panose="02020603050405020304" pitchFamily="18" charset="0"/>
                <a:sym typeface="+mn-ea"/>
              </a:rPr>
              <a:t> </a:t>
            </a:r>
            <a:endParaRPr lang="en-US" sz="3200" b="1" dirty="0">
              <a:latin typeface="Times New Roman" panose="02020603050405020304" pitchFamily="18" charset="0"/>
              <a:cs typeface="Times New Roman" panose="02020603050405020304" pitchFamily="18" charset="0"/>
            </a:endParaRPr>
          </a:p>
        </p:txBody>
      </p:sp>
      <p:sp>
        <p:nvSpPr>
          <p:cNvPr id="4" name="Flowchart: Terminator 3"/>
          <p:cNvSpPr/>
          <p:nvPr/>
        </p:nvSpPr>
        <p:spPr>
          <a:xfrm>
            <a:off x="2132965" y="3810000"/>
            <a:ext cx="6849110" cy="1062990"/>
          </a:xfrm>
          <a:prstGeom prst="flowChartTerminator">
            <a:avLst/>
          </a:prstGeom>
          <a:gradFill flip="none" rotWithShape="1">
            <a:gsLst>
              <a:gs pos="0">
                <a:srgbClr val="E7A996">
                  <a:tint val="66000"/>
                  <a:satMod val="160000"/>
                </a:srgbClr>
              </a:gs>
              <a:gs pos="50000">
                <a:srgbClr val="E7A996">
                  <a:tint val="44500"/>
                  <a:satMod val="160000"/>
                </a:srgbClr>
              </a:gs>
              <a:gs pos="100000">
                <a:srgbClr val="E7A996">
                  <a:tint val="23500"/>
                  <a:satMod val="160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smtClean="0">
                <a:solidFill>
                  <a:srgbClr val="0070C0"/>
                </a:solidFill>
                <a:latin typeface="Times New Roman" panose="02020603050405020304" pitchFamily="18" charset="0"/>
                <a:cs typeface="Times New Roman" panose="02020603050405020304" pitchFamily="18" charset="0"/>
              </a:rPr>
              <a:t>B. </a:t>
            </a:r>
            <a:r>
              <a:rPr lang="en-US" sz="3200" dirty="0" err="1" smtClean="0">
                <a:solidFill>
                  <a:srgbClr val="0070C0"/>
                </a:solidFill>
                <a:latin typeface="Times New Roman" panose="02020603050405020304" pitchFamily="18" charset="0"/>
                <a:cs typeface="Times New Roman" panose="02020603050405020304" pitchFamily="18" charset="0"/>
                <a:sym typeface="+mn-ea"/>
              </a:rPr>
              <a:t>Dùng</a:t>
            </a:r>
            <a:r>
              <a:rPr lang="en-US" sz="3200" dirty="0" smtClean="0">
                <a:solidFill>
                  <a:srgbClr val="0070C0"/>
                </a:solidFill>
                <a:latin typeface="Times New Roman" panose="02020603050405020304" pitchFamily="18" charset="0"/>
                <a:cs typeface="Times New Roman" panose="02020603050405020304" pitchFamily="18" charset="0"/>
                <a:sym typeface="+mn-ea"/>
              </a:rPr>
              <a:t> </a:t>
            </a:r>
            <a:r>
              <a:rPr lang="en-US" sz="3200" dirty="0" err="1" smtClean="0">
                <a:solidFill>
                  <a:srgbClr val="0070C0"/>
                </a:solidFill>
                <a:latin typeface="Times New Roman" panose="02020603050405020304" pitchFamily="18" charset="0"/>
                <a:cs typeface="Times New Roman" panose="02020603050405020304" pitchFamily="18" charset="0"/>
                <a:sym typeface="+mn-ea"/>
              </a:rPr>
              <a:t>để</a:t>
            </a:r>
            <a:r>
              <a:rPr lang="en-US" sz="3200" dirty="0" smtClean="0">
                <a:solidFill>
                  <a:srgbClr val="0070C0"/>
                </a:solidFill>
                <a:latin typeface="Times New Roman" panose="02020603050405020304" pitchFamily="18" charset="0"/>
                <a:cs typeface="Times New Roman" panose="02020603050405020304" pitchFamily="18" charset="0"/>
                <a:sym typeface="+mn-ea"/>
              </a:rPr>
              <a:t> </a:t>
            </a:r>
            <a:r>
              <a:rPr lang="en-US" sz="3200" dirty="0" err="1" smtClean="0">
                <a:solidFill>
                  <a:srgbClr val="0070C0"/>
                </a:solidFill>
                <a:latin typeface="Times New Roman" panose="02020603050405020304" pitchFamily="18" charset="0"/>
                <a:cs typeface="Times New Roman" panose="02020603050405020304" pitchFamily="18" charset="0"/>
                <a:sym typeface="+mn-ea"/>
              </a:rPr>
              <a:t>kể.</a:t>
            </a:r>
            <a:endParaRPr lang="en-US" sz="3200" dirty="0" smtClean="0">
              <a:solidFill>
                <a:srgbClr val="0070C0"/>
              </a:solidFill>
              <a:latin typeface="Times New Roman" panose="02020603050405020304" pitchFamily="18" charset="0"/>
              <a:cs typeface="Times New Roman" panose="02020603050405020304" pitchFamily="18" charset="0"/>
              <a:sym typeface="+mn-ea"/>
            </a:endParaRPr>
          </a:p>
        </p:txBody>
      </p:sp>
      <p:sp>
        <p:nvSpPr>
          <p:cNvPr id="5" name="Flowchart: Terminator 4"/>
          <p:cNvSpPr/>
          <p:nvPr/>
        </p:nvSpPr>
        <p:spPr>
          <a:xfrm>
            <a:off x="2285365" y="5181600"/>
            <a:ext cx="6607175" cy="1062990"/>
          </a:xfrm>
          <a:prstGeom prst="flowChartTerminator">
            <a:avLst/>
          </a:prstGeom>
          <a:gradFill flip="none" rotWithShape="1">
            <a:gsLst>
              <a:gs pos="0">
                <a:srgbClr val="E7A996">
                  <a:tint val="66000"/>
                  <a:satMod val="160000"/>
                </a:srgbClr>
              </a:gs>
              <a:gs pos="50000">
                <a:srgbClr val="E7A996">
                  <a:tint val="44500"/>
                  <a:satMod val="160000"/>
                </a:srgbClr>
              </a:gs>
              <a:gs pos="100000">
                <a:srgbClr val="E7A996">
                  <a:tint val="23500"/>
                  <a:satMod val="160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70C0"/>
                </a:solidFill>
                <a:latin typeface="Times New Roman" panose="02020603050405020304" pitchFamily="18" charset="0"/>
                <a:cs typeface="Times New Roman" panose="02020603050405020304" pitchFamily="18" charset="0"/>
              </a:rPr>
              <a:t>C. </a:t>
            </a:r>
            <a:r>
              <a:rPr lang="en-US" sz="3200" dirty="0" smtClean="0">
                <a:latin typeface="Times New Roman" panose="02020603050405020304" pitchFamily="18" charset="0"/>
                <a:cs typeface="Times New Roman" panose="02020603050405020304" pitchFamily="18" charset="0"/>
                <a:sym typeface="+mn-ea"/>
              </a:rPr>
              <a:t> </a:t>
            </a:r>
            <a:r>
              <a:rPr lang="en-US" sz="3200" dirty="0" err="1" smtClean="0">
                <a:solidFill>
                  <a:srgbClr val="0070C0"/>
                </a:solidFill>
                <a:latin typeface="Times New Roman" panose="02020603050405020304" pitchFamily="18" charset="0"/>
                <a:cs typeface="Times New Roman" panose="02020603050405020304" pitchFamily="18" charset="0"/>
                <a:sym typeface="+mn-ea"/>
              </a:rPr>
              <a:t>Cả</a:t>
            </a:r>
            <a:r>
              <a:rPr lang="en-US" sz="3200" dirty="0" smtClean="0">
                <a:solidFill>
                  <a:srgbClr val="0070C0"/>
                </a:solidFill>
                <a:latin typeface="Times New Roman" panose="02020603050405020304" pitchFamily="18" charset="0"/>
                <a:cs typeface="Times New Roman" panose="02020603050405020304" pitchFamily="18" charset="0"/>
                <a:sym typeface="+mn-ea"/>
              </a:rPr>
              <a:t> </a:t>
            </a:r>
            <a:r>
              <a:rPr lang="en-US" sz="3200" dirty="0" err="1" smtClean="0">
                <a:solidFill>
                  <a:srgbClr val="0070C0"/>
                </a:solidFill>
                <a:latin typeface="Times New Roman" panose="02020603050405020304" pitchFamily="18" charset="0"/>
                <a:cs typeface="Times New Roman" panose="02020603050405020304" pitchFamily="18" charset="0"/>
                <a:sym typeface="+mn-ea"/>
              </a:rPr>
              <a:t>đáp</a:t>
            </a:r>
            <a:r>
              <a:rPr lang="en-US" sz="3200" dirty="0" smtClean="0">
                <a:solidFill>
                  <a:srgbClr val="0070C0"/>
                </a:solidFill>
                <a:latin typeface="Times New Roman" panose="02020603050405020304" pitchFamily="18" charset="0"/>
                <a:cs typeface="Times New Roman" panose="02020603050405020304" pitchFamily="18" charset="0"/>
                <a:sym typeface="+mn-ea"/>
              </a:rPr>
              <a:t> </a:t>
            </a:r>
            <a:r>
              <a:rPr lang="en-US" sz="3200" dirty="0" err="1" smtClean="0">
                <a:solidFill>
                  <a:srgbClr val="0070C0"/>
                </a:solidFill>
                <a:latin typeface="Times New Roman" panose="02020603050405020304" pitchFamily="18" charset="0"/>
                <a:cs typeface="Times New Roman" panose="02020603050405020304" pitchFamily="18" charset="0"/>
                <a:sym typeface="+mn-ea"/>
              </a:rPr>
              <a:t>án</a:t>
            </a:r>
            <a:r>
              <a:rPr lang="en-US" sz="3200" dirty="0" smtClean="0">
                <a:solidFill>
                  <a:srgbClr val="0070C0"/>
                </a:solidFill>
                <a:latin typeface="Times New Roman" panose="02020603050405020304" pitchFamily="18" charset="0"/>
                <a:cs typeface="Times New Roman" panose="02020603050405020304" pitchFamily="18" charset="0"/>
                <a:sym typeface="+mn-ea"/>
              </a:rPr>
              <a:t> A, B </a:t>
            </a:r>
            <a:r>
              <a:rPr lang="en-US" sz="3200" dirty="0" err="1" smtClean="0">
                <a:solidFill>
                  <a:srgbClr val="0070C0"/>
                </a:solidFill>
                <a:latin typeface="Times New Roman" panose="02020603050405020304" pitchFamily="18" charset="0"/>
                <a:cs typeface="Times New Roman" panose="02020603050405020304" pitchFamily="18" charset="0"/>
                <a:sym typeface="+mn-ea"/>
              </a:rPr>
              <a:t>đều</a:t>
            </a:r>
            <a:r>
              <a:rPr lang="en-US" sz="3200" dirty="0" smtClean="0">
                <a:solidFill>
                  <a:srgbClr val="0070C0"/>
                </a:solidFill>
                <a:latin typeface="Times New Roman" panose="02020603050405020304" pitchFamily="18" charset="0"/>
                <a:cs typeface="Times New Roman" panose="02020603050405020304" pitchFamily="18" charset="0"/>
                <a:sym typeface="+mn-ea"/>
              </a:rPr>
              <a:t> </a:t>
            </a:r>
            <a:r>
              <a:rPr lang="en-US" sz="3200" dirty="0" err="1" smtClean="0">
                <a:solidFill>
                  <a:srgbClr val="0070C0"/>
                </a:solidFill>
                <a:latin typeface="Times New Roman" panose="02020603050405020304" pitchFamily="18" charset="0"/>
                <a:cs typeface="Times New Roman" panose="02020603050405020304" pitchFamily="18" charset="0"/>
                <a:sym typeface="+mn-ea"/>
              </a:rPr>
              <a:t>đúng.</a:t>
            </a:r>
            <a:endParaRPr lang="en-US" altLang="vi-VN" sz="3200" dirty="0" err="1" smtClean="0">
              <a:solidFill>
                <a:srgbClr val="0070C0"/>
              </a:solidFill>
              <a:latin typeface="Times New Roman" panose="02020603050405020304" pitchFamily="18" charset="0"/>
              <a:cs typeface="Times New Roman" panose="02020603050405020304" pitchFamily="18" charset="0"/>
              <a:sym typeface="+mn-ea"/>
            </a:endParaRPr>
          </a:p>
        </p:txBody>
      </p:sp>
      <p:sp>
        <p:nvSpPr>
          <p:cNvPr id="6" name="Flowchart: Terminator 5"/>
          <p:cNvSpPr/>
          <p:nvPr/>
        </p:nvSpPr>
        <p:spPr>
          <a:xfrm>
            <a:off x="2285365" y="2514600"/>
            <a:ext cx="6815455" cy="1062990"/>
          </a:xfrm>
          <a:prstGeom prst="flowChartTerminator">
            <a:avLst/>
          </a:prstGeom>
          <a:gradFill flip="none" rotWithShape="1">
            <a:gsLst>
              <a:gs pos="0">
                <a:srgbClr val="E7A996">
                  <a:tint val="66000"/>
                  <a:satMod val="160000"/>
                </a:srgbClr>
              </a:gs>
              <a:gs pos="50000">
                <a:srgbClr val="E7A996">
                  <a:tint val="44500"/>
                  <a:satMod val="160000"/>
                </a:srgbClr>
              </a:gs>
              <a:gs pos="100000">
                <a:srgbClr val="E7A996">
                  <a:tint val="23500"/>
                  <a:satMod val="160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70C0"/>
                </a:solidFill>
                <a:latin typeface="Times New Roman" panose="02020603050405020304" pitchFamily="18" charset="0"/>
                <a:cs typeface="Times New Roman" panose="02020603050405020304" pitchFamily="18" charset="0"/>
              </a:rPr>
              <a:t>A. </a:t>
            </a:r>
            <a:r>
              <a:rPr lang="en-US" sz="3200" dirty="0" err="1" smtClean="0">
                <a:solidFill>
                  <a:srgbClr val="0070C0"/>
                </a:solidFill>
                <a:latin typeface="Times New Roman" panose="02020603050405020304" pitchFamily="18" charset="0"/>
                <a:cs typeface="Times New Roman" panose="02020603050405020304" pitchFamily="18" charset="0"/>
                <a:sym typeface="+mn-ea"/>
              </a:rPr>
              <a:t>Dùng</a:t>
            </a:r>
            <a:r>
              <a:rPr lang="en-US" sz="3200" dirty="0" smtClean="0">
                <a:solidFill>
                  <a:srgbClr val="0070C0"/>
                </a:solidFill>
                <a:latin typeface="Times New Roman" panose="02020603050405020304" pitchFamily="18" charset="0"/>
                <a:cs typeface="Times New Roman" panose="02020603050405020304" pitchFamily="18" charset="0"/>
                <a:sym typeface="+mn-ea"/>
              </a:rPr>
              <a:t> </a:t>
            </a:r>
            <a:r>
              <a:rPr lang="en-US" sz="3200" dirty="0" err="1" smtClean="0">
                <a:solidFill>
                  <a:srgbClr val="0070C0"/>
                </a:solidFill>
                <a:latin typeface="Times New Roman" panose="02020603050405020304" pitchFamily="18" charset="0"/>
                <a:cs typeface="Times New Roman" panose="02020603050405020304" pitchFamily="18" charset="0"/>
                <a:sym typeface="+mn-ea"/>
              </a:rPr>
              <a:t>để</a:t>
            </a:r>
            <a:r>
              <a:rPr lang="en-US" sz="3200" dirty="0" smtClean="0">
                <a:solidFill>
                  <a:srgbClr val="0070C0"/>
                </a:solidFill>
                <a:latin typeface="Times New Roman" panose="02020603050405020304" pitchFamily="18" charset="0"/>
                <a:cs typeface="Times New Roman" panose="02020603050405020304" pitchFamily="18" charset="0"/>
                <a:sym typeface="+mn-ea"/>
              </a:rPr>
              <a:t> </a:t>
            </a:r>
            <a:r>
              <a:rPr lang="en-US" sz="3200" dirty="0" err="1" smtClean="0">
                <a:solidFill>
                  <a:srgbClr val="0070C0"/>
                </a:solidFill>
                <a:latin typeface="Times New Roman" panose="02020603050405020304" pitchFamily="18" charset="0"/>
                <a:cs typeface="Times New Roman" panose="02020603050405020304" pitchFamily="18" charset="0"/>
                <a:sym typeface="+mn-ea"/>
              </a:rPr>
              <a:t>nêu</a:t>
            </a:r>
            <a:r>
              <a:rPr lang="en-US" sz="3200" dirty="0" smtClean="0">
                <a:solidFill>
                  <a:srgbClr val="0070C0"/>
                </a:solidFill>
                <a:latin typeface="Times New Roman" panose="02020603050405020304" pitchFamily="18" charset="0"/>
                <a:cs typeface="Times New Roman" panose="02020603050405020304" pitchFamily="18" charset="0"/>
                <a:sym typeface="+mn-ea"/>
              </a:rPr>
              <a:t> </a:t>
            </a:r>
            <a:r>
              <a:rPr lang="en-US" sz="3200" dirty="0" err="1" smtClean="0">
                <a:solidFill>
                  <a:srgbClr val="0070C0"/>
                </a:solidFill>
                <a:latin typeface="Times New Roman" panose="02020603050405020304" pitchFamily="18" charset="0"/>
                <a:cs typeface="Times New Roman" panose="02020603050405020304" pitchFamily="18" charset="0"/>
                <a:sym typeface="+mn-ea"/>
              </a:rPr>
              <a:t>yêu</a:t>
            </a:r>
            <a:r>
              <a:rPr lang="en-US" sz="3200" dirty="0" smtClean="0">
                <a:solidFill>
                  <a:srgbClr val="0070C0"/>
                </a:solidFill>
                <a:latin typeface="Times New Roman" panose="02020603050405020304" pitchFamily="18" charset="0"/>
                <a:cs typeface="Times New Roman" panose="02020603050405020304" pitchFamily="18" charset="0"/>
                <a:sym typeface="+mn-ea"/>
              </a:rPr>
              <a:t> </a:t>
            </a:r>
            <a:r>
              <a:rPr lang="en-US" sz="3200" dirty="0" err="1" smtClean="0">
                <a:solidFill>
                  <a:srgbClr val="0070C0"/>
                </a:solidFill>
                <a:latin typeface="Times New Roman" panose="02020603050405020304" pitchFamily="18" charset="0"/>
                <a:cs typeface="Times New Roman" panose="02020603050405020304" pitchFamily="18" charset="0"/>
                <a:sym typeface="+mn-ea"/>
              </a:rPr>
              <a:t>cầu</a:t>
            </a:r>
            <a:r>
              <a:rPr lang="en-US" sz="3200" dirty="0" smtClean="0">
                <a:solidFill>
                  <a:srgbClr val="0070C0"/>
                </a:solidFill>
                <a:latin typeface="Times New Roman" panose="02020603050405020304" pitchFamily="18" charset="0"/>
                <a:cs typeface="Times New Roman" panose="02020603050405020304" pitchFamily="18" charset="0"/>
                <a:sym typeface="+mn-ea"/>
              </a:rPr>
              <a:t>, </a:t>
            </a:r>
            <a:r>
              <a:rPr lang="en-US" sz="3200" dirty="0" err="1" smtClean="0">
                <a:solidFill>
                  <a:srgbClr val="0070C0"/>
                </a:solidFill>
                <a:latin typeface="Times New Roman" panose="02020603050405020304" pitchFamily="18" charset="0"/>
                <a:cs typeface="Times New Roman" panose="02020603050405020304" pitchFamily="18" charset="0"/>
                <a:sym typeface="+mn-ea"/>
              </a:rPr>
              <a:t>đề</a:t>
            </a:r>
            <a:r>
              <a:rPr lang="en-US" sz="3200" dirty="0" smtClean="0">
                <a:solidFill>
                  <a:srgbClr val="0070C0"/>
                </a:solidFill>
                <a:latin typeface="Times New Roman" panose="02020603050405020304" pitchFamily="18" charset="0"/>
                <a:cs typeface="Times New Roman" panose="02020603050405020304" pitchFamily="18" charset="0"/>
                <a:sym typeface="+mn-ea"/>
              </a:rPr>
              <a:t> </a:t>
            </a:r>
            <a:r>
              <a:rPr lang="en-US" sz="3200" dirty="0" err="1" smtClean="0">
                <a:solidFill>
                  <a:srgbClr val="0070C0"/>
                </a:solidFill>
                <a:latin typeface="Times New Roman" panose="02020603050405020304" pitchFamily="18" charset="0"/>
                <a:cs typeface="Times New Roman" panose="02020603050405020304" pitchFamily="18" charset="0"/>
                <a:sym typeface="+mn-ea"/>
              </a:rPr>
              <a:t>nghị</a:t>
            </a:r>
            <a:r>
              <a:rPr lang="en-US" sz="3200" dirty="0" smtClean="0">
                <a:solidFill>
                  <a:srgbClr val="0070C0"/>
                </a:solidFill>
                <a:latin typeface="Times New Roman" panose="02020603050405020304" pitchFamily="18" charset="0"/>
                <a:cs typeface="Times New Roman" panose="02020603050405020304" pitchFamily="18" charset="0"/>
                <a:sym typeface="+mn-ea"/>
              </a:rPr>
              <a:t>.</a:t>
            </a:r>
            <a:endParaRPr lang="en-US" altLang="vi-VN" sz="3200" dirty="0">
              <a:solidFill>
                <a:srgbClr val="0070C0"/>
              </a:solidFill>
              <a:latin typeface="Times New Roman" panose="02020603050405020304" pitchFamily="18" charset="0"/>
              <a:cs typeface="Times New Roman" panose="02020603050405020304" pitchFamily="18" charset="0"/>
              <a:sym typeface="+mn-ea"/>
            </a:endParaRPr>
          </a:p>
        </p:txBody>
      </p:sp>
      <p:sp>
        <p:nvSpPr>
          <p:cNvPr id="7" name="Left Arrow 6">
            <a:hlinkClick r:id="rId6" action="ppaction://hlinksldjump"/>
          </p:cNvPr>
          <p:cNvSpPr/>
          <p:nvPr/>
        </p:nvSpPr>
        <p:spPr>
          <a:xfrm>
            <a:off x="10937840" y="5799913"/>
            <a:ext cx="1002912" cy="7334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Tieng-tinh-tinh-www_nhacchuongvui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403422" y="3154723"/>
            <a:ext cx="609505" cy="6095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nodeType="clickEffect">
                                  <p:stCondLst>
                                    <p:cond delay="0"/>
                                  </p:stCondLst>
                                  <p:childTnLst>
                                    <p:animClr clrSpc="rgb" dir="cw">
                                      <p:cBhvr>
                                        <p:cTn id="32" dur="2000" fill="hold"/>
                                        <p:tgtEl>
                                          <p:spTgt spid="6"/>
                                        </p:tgtEl>
                                        <p:attrNameLst>
                                          <p:attrName>fillcolor</p:attrName>
                                        </p:attrNameLst>
                                      </p:cBhvr>
                                      <p:to>
                                        <a:srgbClr val="CC0000"/>
                                      </p:to>
                                    </p:animClr>
                                    <p:set>
                                      <p:cBhvr>
                                        <p:cTn id="33" dur="2000" fill="hold"/>
                                        <p:tgtEl>
                                          <p:spTgt spid="6"/>
                                        </p:tgtEl>
                                        <p:attrNameLst>
                                          <p:attrName>fill.type</p:attrName>
                                        </p:attrNameLst>
                                      </p:cBhvr>
                                      <p:to>
                                        <p:strVal val="solid"/>
                                      </p:to>
                                    </p:set>
                                    <p:set>
                                      <p:cBhvr>
                                        <p:cTn id="34" dur="2000" fill="hold"/>
                                        <p:tgtEl>
                                          <p:spTgt spid="6"/>
                                        </p:tgtEl>
                                        <p:attrNameLst>
                                          <p:attrName>fill.on</p:attrName>
                                        </p:attrNameLst>
                                      </p:cBhvr>
                                      <p:to>
                                        <p:strVal val="true"/>
                                      </p:to>
                                    </p:set>
                                  </p:childTnLst>
                                </p:cTn>
                              </p:par>
                              <p:par>
                                <p:cTn id="35" presetID="3" presetClass="emph" presetSubtype="2" fill="hold" grpId="1" nodeType="withEffect">
                                  <p:stCondLst>
                                    <p:cond delay="0"/>
                                  </p:stCondLst>
                                  <p:childTnLst>
                                    <p:animClr clrSpc="rgb" dir="cw">
                                      <p:cBhvr override="childStyle">
                                        <p:cTn id="36" dur="2000" fill="hold"/>
                                        <p:tgtEl>
                                          <p:spTgt spid="6"/>
                                        </p:tgtEl>
                                        <p:attrNameLst>
                                          <p:attrName>style.color</p:attrName>
                                        </p:attrNameLst>
                                      </p:cBhvr>
                                      <p:to>
                                        <a:schemeClr val="bg1"/>
                                      </p:to>
                                    </p:animClr>
                                  </p:childTnLst>
                                </p:cTn>
                              </p:par>
                              <p:par>
                                <p:cTn id="37" presetID="30" presetClass="emph" presetSubtype="0" fill="hold" grpId="1" nodeType="withEffect">
                                  <p:stCondLst>
                                    <p:cond delay="0"/>
                                  </p:stCondLst>
                                  <p:childTnLst>
                                    <p:animClr clrSpc="hsl" dir="cw">
                                      <p:cBhvr override="childStyle">
                                        <p:cTn id="38" dur="500" fill="hold"/>
                                        <p:tgtEl>
                                          <p:spTgt spid="4"/>
                                        </p:tgtEl>
                                        <p:attrNameLst>
                                          <p:attrName>style.color</p:attrName>
                                        </p:attrNameLst>
                                      </p:cBhvr>
                                      <p:by>
                                        <p:hsl h="0" s="12549" l="25098"/>
                                      </p:by>
                                    </p:animClr>
                                    <p:animClr clrSpc="hsl" dir="cw">
                                      <p:cBhvr>
                                        <p:cTn id="39" dur="500" fill="hold"/>
                                        <p:tgtEl>
                                          <p:spTgt spid="4"/>
                                        </p:tgtEl>
                                        <p:attrNameLst>
                                          <p:attrName>fillcolor</p:attrName>
                                        </p:attrNameLst>
                                      </p:cBhvr>
                                      <p:by>
                                        <p:hsl h="0" s="12549" l="25098"/>
                                      </p:by>
                                    </p:animClr>
                                    <p:animClr clrSpc="hsl" dir="cw">
                                      <p:cBhvr>
                                        <p:cTn id="40" dur="500" fill="hold"/>
                                        <p:tgtEl>
                                          <p:spTgt spid="4"/>
                                        </p:tgtEl>
                                        <p:attrNameLst>
                                          <p:attrName>stroke.color</p:attrName>
                                        </p:attrNameLst>
                                      </p:cBhvr>
                                      <p:by>
                                        <p:hsl h="0" s="12549" l="25098"/>
                                      </p:by>
                                    </p:animClr>
                                    <p:set>
                                      <p:cBhvr>
                                        <p:cTn id="41" dur="500" fill="hold"/>
                                        <p:tgtEl>
                                          <p:spTgt spid="4"/>
                                        </p:tgtEl>
                                        <p:attrNameLst>
                                          <p:attrName>fill.type</p:attrName>
                                        </p:attrNameLst>
                                      </p:cBhvr>
                                      <p:to>
                                        <p:strVal val="solid"/>
                                      </p:to>
                                    </p:set>
                                  </p:childTnLst>
                                </p:cTn>
                              </p:par>
                              <p:par>
                                <p:cTn id="42" presetID="30" presetClass="emph" presetSubtype="0" fill="hold" grpId="1" nodeType="withEffect">
                                  <p:stCondLst>
                                    <p:cond delay="0"/>
                                  </p:stCondLst>
                                  <p:childTnLst>
                                    <p:animClr clrSpc="hsl" dir="cw">
                                      <p:cBhvr override="childStyle">
                                        <p:cTn id="43" dur="500" fill="hold"/>
                                        <p:tgtEl>
                                          <p:spTgt spid="5"/>
                                        </p:tgtEl>
                                        <p:attrNameLst>
                                          <p:attrName>style.color</p:attrName>
                                        </p:attrNameLst>
                                      </p:cBhvr>
                                      <p:by>
                                        <p:hsl h="0" s="12549" l="25098"/>
                                      </p:by>
                                    </p:animClr>
                                    <p:animClr clrSpc="hsl" dir="cw">
                                      <p:cBhvr>
                                        <p:cTn id="44" dur="500" fill="hold"/>
                                        <p:tgtEl>
                                          <p:spTgt spid="5"/>
                                        </p:tgtEl>
                                        <p:attrNameLst>
                                          <p:attrName>fillcolor</p:attrName>
                                        </p:attrNameLst>
                                      </p:cBhvr>
                                      <p:by>
                                        <p:hsl h="0" s="12549" l="25098"/>
                                      </p:by>
                                    </p:animClr>
                                    <p:animClr clrSpc="hsl" dir="cw">
                                      <p:cBhvr>
                                        <p:cTn id="45" dur="500" fill="hold"/>
                                        <p:tgtEl>
                                          <p:spTgt spid="5"/>
                                        </p:tgtEl>
                                        <p:attrNameLst>
                                          <p:attrName>stroke.color</p:attrName>
                                        </p:attrNameLst>
                                      </p:cBhvr>
                                      <p:by>
                                        <p:hsl h="0" s="12549" l="25098"/>
                                      </p:by>
                                    </p:animClr>
                                    <p:set>
                                      <p:cBhvr>
                                        <p:cTn id="46" dur="500" fill="hold"/>
                                        <p:tgtEl>
                                          <p:spTgt spid="5"/>
                                        </p:tgtEl>
                                        <p:attrNameLst>
                                          <p:attrName>fill.type</p:attrName>
                                        </p:attrNameLst>
                                      </p:cBhvr>
                                      <p:to>
                                        <p:strVal val="solid"/>
                                      </p:to>
                                    </p:set>
                                  </p:childTnLst>
                                </p:cTn>
                              </p:par>
                              <p:par>
                                <p:cTn id="47" presetID="1" presetClass="mediacall" presetSubtype="0" fill="hold" nodeType="withEffect">
                                  <p:stCondLst>
                                    <p:cond delay="0"/>
                                  </p:stCondLst>
                                  <p:childTnLst>
                                    <p:cmd type="call" cmd="playFrom(0.0)">
                                      <p:cBhvr>
                                        <p:cTn id="48" dur="344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9" fill="hold" display="0">
                  <p:stCondLst>
                    <p:cond delay="indefinite"/>
                  </p:stCondLst>
                  <p:endCondLst>
                    <p:cond evt="onStopAudio" delay="0">
                      <p:tgtEl>
                        <p:sldTgt/>
                      </p:tgtEl>
                    </p:cond>
                  </p:endCondLst>
                </p:cTn>
                <p:tgtEl>
                  <p:spTgt spid="8"/>
                </p:tgtEl>
              </p:cMediaNode>
            </p:audio>
          </p:childTnLst>
        </p:cTn>
      </p:par>
    </p:tnLst>
    <p:bldLst>
      <p:bldP spid="3" grpId="0" animBg="1"/>
      <p:bldP spid="4" grpId="0" bldLvl="0" animBg="1"/>
      <p:bldP spid="4" grpId="1" bldLvl="0" animBg="1"/>
      <p:bldP spid="5" grpId="0" bldLvl="0" animBg="1"/>
      <p:bldP spid="5" grpId="1" bldLvl="0" animBg="1"/>
      <p:bldP spid="6" grpId="0" bldLvl="0" animBg="1"/>
      <p:bldP spid="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r="-1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7273" t="27568" r="4636" b="26069"/>
          <a:stretch>
            <a:fillRect/>
          </a:stretch>
        </p:blipFill>
        <p:spPr>
          <a:xfrm>
            <a:off x="3041982" y="4446713"/>
            <a:ext cx="2061234" cy="1084860"/>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7273" t="27568" r="4636" b="26069"/>
          <a:stretch>
            <a:fillRect/>
          </a:stretch>
        </p:blipFill>
        <p:spPr>
          <a:xfrm>
            <a:off x="5493851" y="5170245"/>
            <a:ext cx="2061234" cy="1084860"/>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7273" t="27568" r="4636" b="26069"/>
          <a:stretch>
            <a:fillRect/>
          </a:stretch>
        </p:blipFill>
        <p:spPr>
          <a:xfrm>
            <a:off x="7945721" y="4627815"/>
            <a:ext cx="2061234" cy="1084860"/>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l="9198" t="9562" r="10972" b="2347"/>
          <a:stretch>
            <a:fillRect/>
          </a:stretch>
        </p:blipFill>
        <p:spPr>
          <a:xfrm>
            <a:off x="10808335" y="3383915"/>
            <a:ext cx="1374140" cy="1884045"/>
          </a:xfrm>
          <a:prstGeom prst="rect">
            <a:avLst/>
          </a:prstGeom>
        </p:spPr>
      </p:pic>
      <p:pic>
        <p:nvPicPr>
          <p:cNvPr id="9" name="Chú ếch con KARAOKE Nhạc thiếu nhi tuyển chọn HD 720p">
            <a:hlinkClick r:id="" action="ppaction://media"/>
          </p:cNvPr>
          <p:cNvPicPr>
            <a:picLocks noChangeAspect="1"/>
          </p:cNvPicPr>
          <p:nvPr>
            <a:audioFile r:link="rId1"/>
            <p:extLst>
              <p:ext uri="{DAA4B4D4-6D71-4841-9C94-3DE7FCFB9230}">
                <p14:media xmlns:p14="http://schemas.microsoft.com/office/powerpoint/2010/main" r:embed="rId2">
                  <p14:trim end="108421.125"/>
                </p14:media>
              </p:ext>
            </p:extLst>
          </p:nvPr>
        </p:nvPicPr>
        <p:blipFill>
          <a:blip r:embed="rId7"/>
          <a:stretch>
            <a:fillRect/>
          </a:stretch>
        </p:blipFill>
        <p:spPr>
          <a:xfrm>
            <a:off x="12654479" y="971758"/>
            <a:ext cx="609505" cy="60950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0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repeatCount="indefinite"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ounded Rectangle 29"/>
          <p:cNvSpPr>
            <a:spLocks noChangeArrowheads="1"/>
          </p:cNvSpPr>
          <p:nvPr/>
        </p:nvSpPr>
        <p:spPr bwMode="auto">
          <a:xfrm>
            <a:off x="6310914" y="4416271"/>
            <a:ext cx="482525" cy="38094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a:spcBef>
                <a:spcPct val="0"/>
              </a:spcBef>
              <a:buFontTx/>
              <a:buNone/>
            </a:pPr>
            <a:endParaRPr lang="vi-VN" altLang="vi-VN" sz="3600" b="1">
              <a:solidFill>
                <a:srgbClr val="0000FF"/>
              </a:solidFill>
              <a:latin typeface="Times New Roman" panose="02020603050405020304" pitchFamily="18" charset="0"/>
              <a:cs typeface="Times New Roman" panose="02020603050405020304" pitchFamily="18" charset="0"/>
            </a:endParaRPr>
          </a:p>
        </p:txBody>
      </p:sp>
      <p:sp>
        <p:nvSpPr>
          <p:cNvPr id="3075" name="Rounded Rectangle 29"/>
          <p:cNvSpPr>
            <a:spLocks noChangeArrowheads="1"/>
          </p:cNvSpPr>
          <p:nvPr/>
        </p:nvSpPr>
        <p:spPr bwMode="auto">
          <a:xfrm>
            <a:off x="6437894" y="4543251"/>
            <a:ext cx="482525" cy="38094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a:spcBef>
                <a:spcPct val="0"/>
              </a:spcBef>
              <a:buFontTx/>
              <a:buNone/>
            </a:pPr>
            <a:endParaRPr lang="vi-VN" altLang="vi-VN" sz="3600" b="1">
              <a:solidFill>
                <a:srgbClr val="0000FF"/>
              </a:solidFill>
              <a:latin typeface="Times New Roman" panose="02020603050405020304" pitchFamily="18" charset="0"/>
              <a:cs typeface="Times New Roman" panose="02020603050405020304" pitchFamily="18" charset="0"/>
            </a:endParaRPr>
          </a:p>
        </p:txBody>
      </p:sp>
      <p:sp>
        <p:nvSpPr>
          <p:cNvPr id="3076" name="WordArt 9"/>
          <p:cNvSpPr>
            <a:spLocks noChangeArrowheads="1" noChangeShapeType="1" noTextEdit="1"/>
          </p:cNvSpPr>
          <p:nvPr/>
        </p:nvSpPr>
        <p:spPr bwMode="auto">
          <a:xfrm>
            <a:off x="2553889" y="476712"/>
            <a:ext cx="7356913" cy="849180"/>
          </a:xfrm>
          <a:prstGeom prst="rect">
            <a:avLst/>
          </a:prstGeom>
        </p:spPr>
        <p:txBody>
          <a:bodyPr wrap="none" fromWordArt="1">
            <a:prstTxWarp prst="textPlain">
              <a:avLst>
                <a:gd name="adj" fmla="val 50000"/>
              </a:avLst>
            </a:prstTxWarp>
          </a:bodyPr>
          <a:lstStyle/>
          <a:p>
            <a:pPr algn="ctr"/>
            <a:endParaRPr lang="en-US" sz="1000" b="1" kern="10">
              <a:ln w="12700">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algn="ctr" rotWithShape="0">
                  <a:srgbClr val="C0C0C0">
                    <a:alpha val="50000"/>
                  </a:srgbClr>
                </a:outerShdw>
              </a:effectLst>
              <a:cs typeface="Times New Roman" panose="02020603050405020304" pitchFamily="18" charset="0"/>
            </a:endParaRPr>
          </a:p>
        </p:txBody>
      </p:sp>
      <p:pic>
        <p:nvPicPr>
          <p:cNvPr id="3077" name="Picture 15" descr="b36"/>
          <p:cNvPicPr>
            <a:picLocks noChangeAspect="1" noChangeArrowheads="1" noCrop="1"/>
          </p:cNvPicPr>
          <p:nvPr/>
        </p:nvPicPr>
        <p:blipFill>
          <a:blip r:embed="rId2"/>
          <a:srcRect/>
          <a:stretch>
            <a:fillRect/>
          </a:stretch>
        </p:blipFill>
        <p:spPr bwMode="auto">
          <a:xfrm>
            <a:off x="1215835" y="-61367"/>
            <a:ext cx="1593602" cy="1618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6" descr="b36"/>
          <p:cNvPicPr>
            <a:picLocks noChangeAspect="1" noChangeArrowheads="1" noCrop="1"/>
          </p:cNvPicPr>
          <p:nvPr/>
        </p:nvPicPr>
        <p:blipFill>
          <a:blip r:embed="rId2"/>
          <a:srcRect/>
          <a:stretch>
            <a:fillRect/>
          </a:stretch>
        </p:blipFill>
        <p:spPr bwMode="auto">
          <a:xfrm>
            <a:off x="9380659" y="536"/>
            <a:ext cx="1757089" cy="176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WordArt 13"/>
          <p:cNvSpPr>
            <a:spLocks noChangeArrowheads="1" noChangeShapeType="1" noTextEdit="1"/>
          </p:cNvSpPr>
          <p:nvPr/>
        </p:nvSpPr>
        <p:spPr bwMode="auto">
          <a:xfrm>
            <a:off x="3910989" y="3479792"/>
            <a:ext cx="3786972" cy="550671"/>
          </a:xfrm>
          <a:prstGeom prst="rect">
            <a:avLst/>
          </a:prstGeom>
        </p:spPr>
        <p:txBody>
          <a:bodyPr wrap="none" fromWordArt="1">
            <a:prstTxWarp prst="textPlain">
              <a:avLst>
                <a:gd name="adj" fmla="val 50000"/>
              </a:avLst>
            </a:prstTxWarp>
          </a:bodyPr>
          <a:lstStyle/>
          <a:p>
            <a:pPr algn="ctr"/>
            <a:endParaRPr lang="en-US" sz="2400" b="1" kern="10" dirty="0">
              <a:ln w="12700">
                <a:solidFill>
                  <a:srgbClr val="0000FF"/>
                </a:solidFill>
                <a:round/>
              </a:ln>
              <a:solidFill>
                <a:srgbClr val="0000FF"/>
              </a:solidFill>
              <a:latin typeface="Times New Roman" panose="02020603050405020304" pitchFamily="18" charset="0"/>
              <a:cs typeface="Times New Roman" panose="02020603050405020304" pitchFamily="18" charset="0"/>
            </a:endParaRPr>
          </a:p>
        </p:txBody>
      </p:sp>
      <p:sp>
        <p:nvSpPr>
          <p:cNvPr id="3082" name="WordArt 14"/>
          <p:cNvSpPr>
            <a:spLocks noChangeArrowheads="1" noChangeShapeType="1" noTextEdit="1"/>
          </p:cNvSpPr>
          <p:nvPr/>
        </p:nvSpPr>
        <p:spPr bwMode="auto">
          <a:xfrm>
            <a:off x="2031683" y="5105138"/>
            <a:ext cx="7852030" cy="1381121"/>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00FF"/>
              </a:contourClr>
            </a:sp3d>
          </a:bodyPr>
          <a:lstStyle/>
          <a:p>
            <a:pPr algn="ctr"/>
            <a:endParaRPr lang="en-US" sz="135" b="1" kern="10">
              <a:ln w="9525">
                <a:round/>
              </a:ln>
              <a:solidFill>
                <a:srgbClr val="FF00FF"/>
              </a:solidFill>
              <a:cs typeface="Times New Roman" panose="02020603050405020304" pitchFamily="18" charset="0"/>
            </a:endParaRPr>
          </a:p>
        </p:txBody>
      </p:sp>
      <p:sp>
        <p:nvSpPr>
          <p:cNvPr id="3083" name="WordArt 13"/>
          <p:cNvSpPr>
            <a:spLocks noChangeArrowheads="1" noChangeShapeType="1" noTextEdit="1"/>
          </p:cNvSpPr>
          <p:nvPr/>
        </p:nvSpPr>
        <p:spPr bwMode="auto">
          <a:xfrm>
            <a:off x="2945940" y="5257514"/>
            <a:ext cx="6503924" cy="424114"/>
          </a:xfrm>
          <a:prstGeom prst="rect">
            <a:avLst/>
          </a:prstGeom>
        </p:spPr>
        <p:txBody>
          <a:bodyPr wrap="none" fromWordArt="1">
            <a:prstTxWarp prst="textPlain">
              <a:avLst>
                <a:gd name="adj" fmla="val 50000"/>
              </a:avLst>
            </a:prstTxWarp>
          </a:bodyPr>
          <a:lstStyle/>
          <a:p>
            <a:pPr algn="ctr"/>
            <a:endParaRPr lang="en-US" sz="1065" b="1" kern="10">
              <a:ln w="12700">
                <a:solidFill>
                  <a:srgbClr val="0000FF"/>
                </a:solidFill>
                <a:round/>
              </a:ln>
              <a:solidFill>
                <a:srgbClr val="0000FF"/>
              </a:solidFill>
              <a:latin typeface="Times New Roman" panose="02020603050405020304" pitchFamily="18" charset="0"/>
              <a:cs typeface="Times New Roman" panose="02020603050405020304" pitchFamily="18" charset="0"/>
            </a:endParaRPr>
          </a:p>
          <a:p>
            <a:pPr algn="ctr"/>
            <a:endParaRPr lang="en-US" sz="1065" b="1" kern="10">
              <a:ln w="12700">
                <a:solidFill>
                  <a:srgbClr val="0000FF"/>
                </a:solidFill>
                <a:round/>
              </a:ln>
              <a:solidFill>
                <a:srgbClr val="0000FF"/>
              </a:solidFill>
              <a:latin typeface="Times New Roman" panose="02020603050405020304" pitchFamily="18" charset="0"/>
              <a:cs typeface="Times New Roman" panose="02020603050405020304" pitchFamily="18" charset="0"/>
            </a:endParaRPr>
          </a:p>
        </p:txBody>
      </p:sp>
      <p:sp>
        <p:nvSpPr>
          <p:cNvPr id="3084" name="TextBox 1"/>
          <p:cNvSpPr txBox="1">
            <a:spLocks noChangeArrowheads="1"/>
          </p:cNvSpPr>
          <p:nvPr/>
        </p:nvSpPr>
        <p:spPr bwMode="auto">
          <a:xfrm>
            <a:off x="3209529" y="228889"/>
            <a:ext cx="6171236"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a:spcBef>
                <a:spcPct val="0"/>
              </a:spcBef>
              <a:buFontTx/>
              <a:buNone/>
            </a:pPr>
            <a:endParaRPr lang="en-US" altLang="en-US" sz="3600">
              <a:latin typeface="Arial" panose="020B0604020202020204" pitchFamily="34" charset="0"/>
            </a:endParaRPr>
          </a:p>
        </p:txBody>
      </p:sp>
      <p:sp>
        <p:nvSpPr>
          <p:cNvPr id="3085" name="TextBox 12"/>
          <p:cNvSpPr txBox="1">
            <a:spLocks noChangeArrowheads="1"/>
          </p:cNvSpPr>
          <p:nvPr/>
        </p:nvSpPr>
        <p:spPr bwMode="auto">
          <a:xfrm>
            <a:off x="0" y="635"/>
            <a:ext cx="12190095" cy="157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algn="ctr" eaLnBrk="1" hangingPunct="1">
              <a:spcBef>
                <a:spcPct val="0"/>
              </a:spcBef>
              <a:buFontTx/>
              <a:buNone/>
            </a:pPr>
            <a:r>
              <a:rPr lang="en-US" sz="5335" b="1">
                <a:solidFill>
                  <a:srgbClr val="FF0000"/>
                </a:solidFill>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sym typeface="+mn-ea"/>
              </a:rPr>
              <a:t>Thứ</a:t>
            </a:r>
            <a:r>
              <a:rPr lang="en-US" sz="3600" b="1" dirty="0" smtClean="0">
                <a:latin typeface="Times New Roman" panose="02020603050405020304" pitchFamily="18" charset="0"/>
                <a:cs typeface="Times New Roman" panose="02020603050405020304" pitchFamily="18" charset="0"/>
                <a:sym typeface="+mn-ea"/>
              </a:rPr>
              <a:t> </a:t>
            </a:r>
            <a:r>
              <a:rPr lang="en-US" sz="3600" b="1" dirty="0" err="1" smtClean="0">
                <a:latin typeface="Times New Roman" panose="02020603050405020304" pitchFamily="18" charset="0"/>
                <a:cs typeface="Times New Roman" panose="02020603050405020304" pitchFamily="18" charset="0"/>
                <a:sym typeface="+mn-ea"/>
              </a:rPr>
              <a:t>sáu</a:t>
            </a:r>
            <a:r>
              <a:rPr lang="en-US" sz="3600" b="1" dirty="0" smtClean="0">
                <a:latin typeface="Times New Roman" panose="02020603050405020304" pitchFamily="18" charset="0"/>
                <a:cs typeface="Times New Roman" panose="02020603050405020304" pitchFamily="18" charset="0"/>
                <a:sym typeface="+mn-ea"/>
              </a:rPr>
              <a:t>, </a:t>
            </a:r>
            <a:r>
              <a:rPr lang="en-US" sz="3600" b="1" dirty="0" err="1" smtClean="0">
                <a:latin typeface="Times New Roman" panose="02020603050405020304" pitchFamily="18" charset="0"/>
                <a:cs typeface="Times New Roman" panose="02020603050405020304" pitchFamily="18" charset="0"/>
                <a:sym typeface="+mn-ea"/>
              </a:rPr>
              <a:t>ngày</a:t>
            </a:r>
            <a:r>
              <a:rPr lang="en-US" sz="3600" b="1" dirty="0" smtClean="0">
                <a:latin typeface="Times New Roman" panose="02020603050405020304" pitchFamily="18" charset="0"/>
                <a:cs typeface="Times New Roman" panose="02020603050405020304" pitchFamily="18" charset="0"/>
                <a:sym typeface="+mn-ea"/>
              </a:rPr>
              <a:t> 27 </a:t>
            </a:r>
            <a:r>
              <a:rPr lang="en-US" sz="3600" b="1" dirty="0" err="1" smtClean="0">
                <a:latin typeface="Times New Roman" panose="02020603050405020304" pitchFamily="18" charset="0"/>
                <a:cs typeface="Times New Roman" panose="02020603050405020304" pitchFamily="18" charset="0"/>
                <a:sym typeface="+mn-ea"/>
              </a:rPr>
              <a:t>tháng</a:t>
            </a:r>
            <a:r>
              <a:rPr lang="en-US" sz="3600" b="1" dirty="0" smtClean="0">
                <a:latin typeface="Times New Roman" panose="02020603050405020304" pitchFamily="18" charset="0"/>
                <a:cs typeface="Times New Roman" panose="02020603050405020304" pitchFamily="18" charset="0"/>
                <a:sym typeface="+mn-ea"/>
              </a:rPr>
              <a:t> 10 </a:t>
            </a:r>
            <a:r>
              <a:rPr lang="en-US" sz="3600" b="1" dirty="0" err="1" smtClean="0">
                <a:latin typeface="Times New Roman" panose="02020603050405020304" pitchFamily="18" charset="0"/>
                <a:cs typeface="Times New Roman" panose="02020603050405020304" pitchFamily="18" charset="0"/>
                <a:sym typeface="+mn-ea"/>
              </a:rPr>
              <a:t>năm</a:t>
            </a:r>
            <a:r>
              <a:rPr lang="en-US" sz="3600" b="1" dirty="0" smtClean="0">
                <a:latin typeface="Times New Roman" panose="02020603050405020304" pitchFamily="18" charset="0"/>
                <a:cs typeface="Times New Roman" panose="02020603050405020304" pitchFamily="18" charset="0"/>
                <a:sym typeface="+mn-ea"/>
              </a:rPr>
              <a:t> 2023</a:t>
            </a:r>
            <a:endParaRPr lang="en-US" sz="4400" b="1" dirty="0" smtClean="0">
              <a:latin typeface="Times New Roman" panose="02020603050405020304" pitchFamily="18" charset="0"/>
              <a:cs typeface="Times New Roman" panose="02020603050405020304" pitchFamily="18" charset="0"/>
            </a:endParaRPr>
          </a:p>
          <a:p>
            <a:pPr indent="0" algn="ctr">
              <a:buNone/>
            </a:pPr>
            <a:r>
              <a:rPr lang="en-US" sz="3600" b="1" dirty="0" err="1" smtClean="0">
                <a:latin typeface="Times New Roman" panose="02020603050405020304" pitchFamily="18" charset="0"/>
                <a:cs typeface="Times New Roman" panose="02020603050405020304" pitchFamily="18" charset="0"/>
                <a:sym typeface="+mn-ea"/>
              </a:rPr>
              <a:t>Tiếng việt </a:t>
            </a:r>
            <a:endParaRPr lang="en-US" sz="3600" b="1" dirty="0" err="1" smtClean="0">
              <a:solidFill>
                <a:srgbClr val="FF0000"/>
              </a:solidFill>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635" y="-33655"/>
            <a:ext cx="11934825" cy="673925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994</Words>
  <Application>Microsoft Office PowerPoint</Application>
  <PresentationFormat>Custom</PresentationFormat>
  <Paragraphs>142</Paragraphs>
  <Slides>41</Slides>
  <Notes>0</Notes>
  <HiddenSlides>0</HiddenSlides>
  <MMClips>5</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Những cây sen đá</vt:lpstr>
      <vt:lpstr>PowerPoint Presentation</vt:lpstr>
      <vt:lpstr>Những cây sen đá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Những cây sen đá</vt:lpstr>
      <vt:lpstr>Những cây sen đá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Những cây sen đá</dc:title>
  <dc:creator>Huy Duẩn</dc:creator>
  <cp:lastModifiedBy>HTC</cp:lastModifiedBy>
  <cp:revision>152</cp:revision>
  <dcterms:created xsi:type="dcterms:W3CDTF">2021-07-17T06:14:00Z</dcterms:created>
  <dcterms:modified xsi:type="dcterms:W3CDTF">2024-03-27T06:54:31Z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D2118B1F3FF740C7B84DFA3CAEA5A739</vt:lpwstr>
  </property>
  <property fmtid="{D5CDD505-2E9C-101B-9397-08002B2CF9AE}" pid="3" name="KSOProductBuildVer">
    <vt:lpwstr>1033-12.2.0.13266</vt:lpwstr>
  </property>
</Properties>
</file>